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9"/>
  </p:notesMasterIdLst>
  <p:handoutMasterIdLst>
    <p:handoutMasterId r:id="rId70"/>
  </p:handoutMasterIdLst>
  <p:sldIdLst>
    <p:sldId id="380" r:id="rId2"/>
    <p:sldId id="278" r:id="rId3"/>
    <p:sldId id="303" r:id="rId4"/>
    <p:sldId id="317" r:id="rId5"/>
    <p:sldId id="318" r:id="rId6"/>
    <p:sldId id="320" r:id="rId7"/>
    <p:sldId id="309" r:id="rId8"/>
    <p:sldId id="308" r:id="rId9"/>
    <p:sldId id="280" r:id="rId10"/>
    <p:sldId id="361" r:id="rId11"/>
    <p:sldId id="345" r:id="rId12"/>
    <p:sldId id="342" r:id="rId13"/>
    <p:sldId id="343" r:id="rId14"/>
    <p:sldId id="344" r:id="rId15"/>
    <p:sldId id="325" r:id="rId16"/>
    <p:sldId id="362" r:id="rId17"/>
    <p:sldId id="315" r:id="rId18"/>
    <p:sldId id="346" r:id="rId19"/>
    <p:sldId id="322" r:id="rId20"/>
    <p:sldId id="323" r:id="rId21"/>
    <p:sldId id="327" r:id="rId22"/>
    <p:sldId id="358" r:id="rId23"/>
    <p:sldId id="385" r:id="rId24"/>
    <p:sldId id="363" r:id="rId25"/>
    <p:sldId id="365" r:id="rId26"/>
    <p:sldId id="349" r:id="rId27"/>
    <p:sldId id="350" r:id="rId28"/>
    <p:sldId id="351" r:id="rId29"/>
    <p:sldId id="352" r:id="rId30"/>
    <p:sldId id="354" r:id="rId31"/>
    <p:sldId id="355" r:id="rId32"/>
    <p:sldId id="367" r:id="rId33"/>
    <p:sldId id="386" r:id="rId34"/>
    <p:sldId id="368" r:id="rId35"/>
    <p:sldId id="369" r:id="rId36"/>
    <p:sldId id="310" r:id="rId37"/>
    <p:sldId id="384" r:id="rId38"/>
    <p:sldId id="311" r:id="rId39"/>
    <p:sldId id="330" r:id="rId40"/>
    <p:sldId id="332" r:id="rId41"/>
    <p:sldId id="389" r:id="rId42"/>
    <p:sldId id="370" r:id="rId43"/>
    <p:sldId id="372" r:id="rId44"/>
    <p:sldId id="388" r:id="rId45"/>
    <p:sldId id="387" r:id="rId46"/>
    <p:sldId id="373" r:id="rId47"/>
    <p:sldId id="374" r:id="rId48"/>
    <p:sldId id="338" r:id="rId49"/>
    <p:sldId id="376" r:id="rId50"/>
    <p:sldId id="392" r:id="rId51"/>
    <p:sldId id="381" r:id="rId52"/>
    <p:sldId id="299" r:id="rId53"/>
    <p:sldId id="340" r:id="rId54"/>
    <p:sldId id="382" r:id="rId55"/>
    <p:sldId id="393" r:id="rId56"/>
    <p:sldId id="341" r:id="rId57"/>
    <p:sldId id="383" r:id="rId58"/>
    <p:sldId id="395" r:id="rId59"/>
    <p:sldId id="394" r:id="rId60"/>
    <p:sldId id="377" r:id="rId61"/>
    <p:sldId id="390" r:id="rId62"/>
    <p:sldId id="375" r:id="rId63"/>
    <p:sldId id="295" r:id="rId64"/>
    <p:sldId id="333" r:id="rId65"/>
    <p:sldId id="334" r:id="rId66"/>
    <p:sldId id="296" r:id="rId67"/>
    <p:sldId id="282" r:id="rId68"/>
  </p:sldIdLst>
  <p:sldSz cx="9144000" cy="6858000" type="screen4x3"/>
  <p:notesSz cx="9939338" cy="6805613"/>
  <p:defaultTextStyle>
    <a:defPPr>
      <a:defRPr lang="en-A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521415D9-36F7-43E2-AB2F-B90AF26B5E84}">
      <p14:sectionLst xmlns:p14="http://schemas.microsoft.com/office/powerpoint/2010/main">
        <p14:section name="Preamble" id="{18EF84DD-8A19-4F33-A219-37224F9C62BF}">
          <p14:sldIdLst>
            <p14:sldId id="380"/>
            <p14:sldId id="278"/>
            <p14:sldId id="303"/>
            <p14:sldId id="317"/>
            <p14:sldId id="318"/>
            <p14:sldId id="320"/>
            <p14:sldId id="309"/>
            <p14:sldId id="308"/>
            <p14:sldId id="280"/>
          </p14:sldIdLst>
        </p14:section>
        <p14:section name="Background" id="{31E3C44D-FB2C-45A7-A744-9DBA40CC84A1}">
          <p14:sldIdLst>
            <p14:sldId id="361"/>
            <p14:sldId id="345"/>
            <p14:sldId id="342"/>
            <p14:sldId id="343"/>
            <p14:sldId id="344"/>
            <p14:sldId id="325"/>
          </p14:sldIdLst>
        </p14:section>
        <p14:section name="The review" id="{FFED551F-1C8A-4B97-B77B-8A0B35DFE87D}">
          <p14:sldIdLst>
            <p14:sldId id="362"/>
            <p14:sldId id="315"/>
            <p14:sldId id="346"/>
            <p14:sldId id="322"/>
            <p14:sldId id="323"/>
            <p14:sldId id="327"/>
          </p14:sldIdLst>
        </p14:section>
        <p14:section name="Methods" id="{8F277B71-635A-4E58-AAE7-E0E47B0EDC28}">
          <p14:sldIdLst>
            <p14:sldId id="358"/>
            <p14:sldId id="385"/>
            <p14:sldId id="363"/>
            <p14:sldId id="365"/>
            <p14:sldId id="349"/>
            <p14:sldId id="350"/>
            <p14:sldId id="351"/>
            <p14:sldId id="352"/>
            <p14:sldId id="354"/>
            <p14:sldId id="355"/>
            <p14:sldId id="367"/>
            <p14:sldId id="386"/>
            <p14:sldId id="368"/>
          </p14:sldIdLst>
        </p14:section>
        <p14:section name="Implementation" id="{F356FC68-CC13-45E6-8F0F-211A1E9A6198}">
          <p14:sldIdLst>
            <p14:sldId id="369"/>
            <p14:sldId id="310"/>
            <p14:sldId id="384"/>
            <p14:sldId id="311"/>
            <p14:sldId id="330"/>
            <p14:sldId id="332"/>
            <p14:sldId id="389"/>
          </p14:sldIdLst>
        </p14:section>
        <p14:section name="Findings" id="{FE1B0890-82BB-44ED-B527-6EFEB55E97E6}">
          <p14:sldIdLst>
            <p14:sldId id="370"/>
            <p14:sldId id="372"/>
            <p14:sldId id="388"/>
            <p14:sldId id="387"/>
            <p14:sldId id="373"/>
            <p14:sldId id="374"/>
            <p14:sldId id="338"/>
            <p14:sldId id="376"/>
            <p14:sldId id="392"/>
            <p14:sldId id="381"/>
            <p14:sldId id="299"/>
            <p14:sldId id="340"/>
            <p14:sldId id="382"/>
            <p14:sldId id="393"/>
            <p14:sldId id="341"/>
            <p14:sldId id="383"/>
            <p14:sldId id="395"/>
            <p14:sldId id="394"/>
          </p14:sldIdLst>
        </p14:section>
        <p14:section name="Views" id="{49592FCE-54ED-4B47-9E64-8980AB95DAA2}">
          <p14:sldIdLst>
            <p14:sldId id="377"/>
            <p14:sldId id="390"/>
          </p14:sldIdLst>
        </p14:section>
        <p14:section name="Conclusions" id="{39808659-50C7-4E19-958C-AB7D48453C6D}">
          <p14:sldIdLst>
            <p14:sldId id="375"/>
            <p14:sldId id="295"/>
            <p14:sldId id="333"/>
            <p14:sldId id="334"/>
          </p14:sldIdLst>
        </p14:section>
        <p14:section name="Finally" id="{B964C551-3606-4772-B058-2EB90B501F4C}">
          <p14:sldIdLst>
            <p14:sldId id="296"/>
            <p14:sldId id="282"/>
          </p14:sldIdLst>
        </p14:section>
      </p14:section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stin, Jane (CO)" initials="JEA" lastIdx="7" clrIdx="0"/>
  <p:cmAuthor id="1" name="Andrew Wineberg" initials="AJW"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F0000"/>
    <a:srgbClr val="4D7399"/>
    <a:srgbClr val="FFFFC1"/>
    <a:srgbClr val="9A930C"/>
    <a:srgbClr val="000000"/>
    <a:srgbClr val="0077B0"/>
    <a:srgbClr val="ACA095"/>
    <a:srgbClr val="0092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25" autoAdjust="0"/>
    <p:restoredTop sz="87309" autoAdjust="0"/>
  </p:normalViewPr>
  <p:slideViewPr>
    <p:cSldViewPr>
      <p:cViewPr>
        <p:scale>
          <a:sx n="100" d="100"/>
          <a:sy n="100" d="100"/>
        </p:scale>
        <p:origin x="-636" y="-150"/>
      </p:cViewPr>
      <p:guideLst>
        <p:guide orient="horz" pos="2160"/>
        <p:guide pos="2880"/>
      </p:guideLst>
    </p:cSldViewPr>
  </p:slideViewPr>
  <p:outlineViewPr>
    <p:cViewPr>
      <p:scale>
        <a:sx n="33" d="100"/>
        <a:sy n="33" d="100"/>
      </p:scale>
      <p:origin x="0" y="7344"/>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 r:id="rId26" collapse="1"/>
      <p:sld r:id="rId27" collapse="1"/>
      <p:sld r:id="rId28" collapse="1"/>
      <p:sld r:id="rId29" collapse="1"/>
      <p:sld r:id="rId30" collapse="1"/>
      <p:sld r:id="rId31" collapse="1"/>
      <p:sld r:id="rId32" collapse="1"/>
      <p:sld r:id="rId33" collapse="1"/>
      <p:sld r:id="rId34" collapse="1"/>
      <p:sld r:id="rId35" collapse="1"/>
      <p:sld r:id="rId36" collapse="1"/>
      <p:sld r:id="rId37" collapse="1"/>
      <p:sld r:id="rId38" collapse="1"/>
      <p:sld r:id="rId39" collapse="1"/>
      <p:sld r:id="rId40" collapse="1"/>
      <p:sld r:id="rId41" collapse="1"/>
      <p:sld r:id="rId42" collapse="1"/>
      <p:sld r:id="rId43" collapse="1"/>
      <p:sld r:id="rId44" collapse="1"/>
      <p:sld r:id="rId45" collapse="1"/>
      <p:sld r:id="rId46" collapse="1"/>
      <p:sld r:id="rId47" collapse="1"/>
      <p:sld r:id="rId48" collapse="1"/>
      <p:sld r:id="rId49" collapse="1"/>
      <p:sld r:id="rId50" collapse="1"/>
      <p:sld r:id="rId51" collapse="1"/>
      <p:sld r:id="rId52" collapse="1"/>
      <p:sld r:id="rId53" collapse="1"/>
      <p:sld r:id="rId54" collapse="1"/>
      <p:sld r:id="rId55" collapse="1"/>
      <p:sld r:id="rId56" collapse="1"/>
      <p:sld r:id="rId57" collapse="1"/>
      <p:sld r:id="rId58" collapse="1"/>
      <p:sld r:id="rId59" collapse="1"/>
      <p:sld r:id="rId60" collapse="1"/>
    </p:sldLst>
  </p:outlineViewPr>
  <p:notesTextViewPr>
    <p:cViewPr>
      <p:scale>
        <a:sx n="1" d="1"/>
        <a:sy n="1" d="1"/>
      </p:scale>
      <p:origin x="0" y="0"/>
    </p:cViewPr>
  </p:notesTextViewPr>
  <p:notesViewPr>
    <p:cSldViewPr>
      <p:cViewPr varScale="1">
        <p:scale>
          <a:sx n="71" d="100"/>
          <a:sy n="71" d="100"/>
        </p:scale>
        <p:origin x="-2406" y="-114"/>
      </p:cViewPr>
      <p:guideLst>
        <p:guide orient="horz" pos="2143"/>
        <p:guide pos="313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handoutMaster" Target="handoutMasters/handoutMaster1.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s>
</file>

<file path=ppt/_rels/viewProps.xml.rels><?xml version="1.0" encoding="UTF-8" standalone="yes"?>
<Relationships xmlns="http://schemas.openxmlformats.org/package/2006/relationships"><Relationship Id="rId13" Type="http://schemas.openxmlformats.org/officeDocument/2006/relationships/slide" Target="slides/slide14.xml"/><Relationship Id="rId18" Type="http://schemas.openxmlformats.org/officeDocument/2006/relationships/slide" Target="slides/slide19.xml"/><Relationship Id="rId26" Type="http://schemas.openxmlformats.org/officeDocument/2006/relationships/slide" Target="slides/slide27.xml"/><Relationship Id="rId39" Type="http://schemas.openxmlformats.org/officeDocument/2006/relationships/slide" Target="slides/slide40.xml"/><Relationship Id="rId21" Type="http://schemas.openxmlformats.org/officeDocument/2006/relationships/slide" Target="slides/slide22.xml"/><Relationship Id="rId34" Type="http://schemas.openxmlformats.org/officeDocument/2006/relationships/slide" Target="slides/slide35.xml"/><Relationship Id="rId42" Type="http://schemas.openxmlformats.org/officeDocument/2006/relationships/slide" Target="slides/slide43.xml"/><Relationship Id="rId47" Type="http://schemas.openxmlformats.org/officeDocument/2006/relationships/slide" Target="slides/slide48.xml"/><Relationship Id="rId50" Type="http://schemas.openxmlformats.org/officeDocument/2006/relationships/slide" Target="slides/slide53.xml"/><Relationship Id="rId55" Type="http://schemas.openxmlformats.org/officeDocument/2006/relationships/slide" Target="slides/slide62.xml"/><Relationship Id="rId7" Type="http://schemas.openxmlformats.org/officeDocument/2006/relationships/slide" Target="slides/slide8.xml"/><Relationship Id="rId12" Type="http://schemas.openxmlformats.org/officeDocument/2006/relationships/slide" Target="slides/slide13.xml"/><Relationship Id="rId17" Type="http://schemas.openxmlformats.org/officeDocument/2006/relationships/slide" Target="slides/slide18.xml"/><Relationship Id="rId25" Type="http://schemas.openxmlformats.org/officeDocument/2006/relationships/slide" Target="slides/slide26.xml"/><Relationship Id="rId33" Type="http://schemas.openxmlformats.org/officeDocument/2006/relationships/slide" Target="slides/slide34.xml"/><Relationship Id="rId38" Type="http://schemas.openxmlformats.org/officeDocument/2006/relationships/slide" Target="slides/slide39.xml"/><Relationship Id="rId46" Type="http://schemas.openxmlformats.org/officeDocument/2006/relationships/slide" Target="slides/slide47.xml"/><Relationship Id="rId59" Type="http://schemas.openxmlformats.org/officeDocument/2006/relationships/slide" Target="slides/slide66.xml"/><Relationship Id="rId2" Type="http://schemas.openxmlformats.org/officeDocument/2006/relationships/slide" Target="slides/slide3.xml"/><Relationship Id="rId16" Type="http://schemas.openxmlformats.org/officeDocument/2006/relationships/slide" Target="slides/slide17.xml"/><Relationship Id="rId20" Type="http://schemas.openxmlformats.org/officeDocument/2006/relationships/slide" Target="slides/slide21.xml"/><Relationship Id="rId29" Type="http://schemas.openxmlformats.org/officeDocument/2006/relationships/slide" Target="slides/slide30.xml"/><Relationship Id="rId41" Type="http://schemas.openxmlformats.org/officeDocument/2006/relationships/slide" Target="slides/slide42.xml"/><Relationship Id="rId54" Type="http://schemas.openxmlformats.org/officeDocument/2006/relationships/slide" Target="slides/slide59.xml"/><Relationship Id="rId1" Type="http://schemas.openxmlformats.org/officeDocument/2006/relationships/slide" Target="slides/slide2.xml"/><Relationship Id="rId6" Type="http://schemas.openxmlformats.org/officeDocument/2006/relationships/slide" Target="slides/slide7.xml"/><Relationship Id="rId11" Type="http://schemas.openxmlformats.org/officeDocument/2006/relationships/slide" Target="slides/slide12.xml"/><Relationship Id="rId24" Type="http://schemas.openxmlformats.org/officeDocument/2006/relationships/slide" Target="slides/slide25.xml"/><Relationship Id="rId32" Type="http://schemas.openxmlformats.org/officeDocument/2006/relationships/slide" Target="slides/slide33.xml"/><Relationship Id="rId37" Type="http://schemas.openxmlformats.org/officeDocument/2006/relationships/slide" Target="slides/slide38.xml"/><Relationship Id="rId40" Type="http://schemas.openxmlformats.org/officeDocument/2006/relationships/slide" Target="slides/slide41.xml"/><Relationship Id="rId45" Type="http://schemas.openxmlformats.org/officeDocument/2006/relationships/slide" Target="slides/slide46.xml"/><Relationship Id="rId53" Type="http://schemas.openxmlformats.org/officeDocument/2006/relationships/slide" Target="slides/slide58.xml"/><Relationship Id="rId58" Type="http://schemas.openxmlformats.org/officeDocument/2006/relationships/slide" Target="slides/slide65.xml"/><Relationship Id="rId5" Type="http://schemas.openxmlformats.org/officeDocument/2006/relationships/slide" Target="slides/slide6.xml"/><Relationship Id="rId15" Type="http://schemas.openxmlformats.org/officeDocument/2006/relationships/slide" Target="slides/slide16.xml"/><Relationship Id="rId23" Type="http://schemas.openxmlformats.org/officeDocument/2006/relationships/slide" Target="slides/slide24.xml"/><Relationship Id="rId28" Type="http://schemas.openxmlformats.org/officeDocument/2006/relationships/slide" Target="slides/slide29.xml"/><Relationship Id="rId36" Type="http://schemas.openxmlformats.org/officeDocument/2006/relationships/slide" Target="slides/slide37.xml"/><Relationship Id="rId49" Type="http://schemas.openxmlformats.org/officeDocument/2006/relationships/slide" Target="slides/slide52.xml"/><Relationship Id="rId57" Type="http://schemas.openxmlformats.org/officeDocument/2006/relationships/slide" Target="slides/slide64.xml"/><Relationship Id="rId10" Type="http://schemas.openxmlformats.org/officeDocument/2006/relationships/slide" Target="slides/slide11.xml"/><Relationship Id="rId19" Type="http://schemas.openxmlformats.org/officeDocument/2006/relationships/slide" Target="slides/slide20.xml"/><Relationship Id="rId31" Type="http://schemas.openxmlformats.org/officeDocument/2006/relationships/slide" Target="slides/slide32.xml"/><Relationship Id="rId44" Type="http://schemas.openxmlformats.org/officeDocument/2006/relationships/slide" Target="slides/slide45.xml"/><Relationship Id="rId52" Type="http://schemas.openxmlformats.org/officeDocument/2006/relationships/slide" Target="slides/slide57.xml"/><Relationship Id="rId60" Type="http://schemas.openxmlformats.org/officeDocument/2006/relationships/slide" Target="slides/slide67.xml"/><Relationship Id="rId4" Type="http://schemas.openxmlformats.org/officeDocument/2006/relationships/slide" Target="slides/slide5.xml"/><Relationship Id="rId9" Type="http://schemas.openxmlformats.org/officeDocument/2006/relationships/slide" Target="slides/slide10.xml"/><Relationship Id="rId14" Type="http://schemas.openxmlformats.org/officeDocument/2006/relationships/slide" Target="slides/slide15.xml"/><Relationship Id="rId22" Type="http://schemas.openxmlformats.org/officeDocument/2006/relationships/slide" Target="slides/slide23.xml"/><Relationship Id="rId27" Type="http://schemas.openxmlformats.org/officeDocument/2006/relationships/slide" Target="slides/slide28.xml"/><Relationship Id="rId30" Type="http://schemas.openxmlformats.org/officeDocument/2006/relationships/slide" Target="slides/slide31.xml"/><Relationship Id="rId35" Type="http://schemas.openxmlformats.org/officeDocument/2006/relationships/slide" Target="slides/slide36.xml"/><Relationship Id="rId43" Type="http://schemas.openxmlformats.org/officeDocument/2006/relationships/slide" Target="slides/slide44.xml"/><Relationship Id="rId48" Type="http://schemas.openxmlformats.org/officeDocument/2006/relationships/slide" Target="slides/slide49.xml"/><Relationship Id="rId56" Type="http://schemas.openxmlformats.org/officeDocument/2006/relationships/slide" Target="slides/slide63.xml"/><Relationship Id="rId8" Type="http://schemas.openxmlformats.org/officeDocument/2006/relationships/slide" Target="slides/slide9.xml"/><Relationship Id="rId51" Type="http://schemas.openxmlformats.org/officeDocument/2006/relationships/slide" Target="slides/slide56.xml"/><Relationship Id="rId3"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1" y="0"/>
            <a:ext cx="4307742" cy="341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50" tIns="45775" rIns="91550" bIns="45775" numCol="1" anchor="t" anchorCtr="0" compatLnSpc="1">
            <a:prstTxWarp prst="textNoShape">
              <a:avLst/>
            </a:prstTxWarp>
          </a:bodyPr>
          <a:lstStyle>
            <a:lvl1pPr eaLnBrk="0" hangingPunct="0">
              <a:defRPr sz="1200" smtClean="0"/>
            </a:lvl1pPr>
          </a:lstStyle>
          <a:p>
            <a:pPr>
              <a:defRPr/>
            </a:pPr>
            <a:r>
              <a:rPr lang="en-AU" dirty="0" smtClean="0"/>
              <a:t>Health Performance Council Secretariat</a:t>
            </a:r>
            <a:endParaRPr lang="en-AU" dirty="0"/>
          </a:p>
        </p:txBody>
      </p:sp>
      <p:sp>
        <p:nvSpPr>
          <p:cNvPr id="17411" name="Rectangle 3"/>
          <p:cNvSpPr>
            <a:spLocks noGrp="1" noChangeArrowheads="1"/>
          </p:cNvSpPr>
          <p:nvPr>
            <p:ph type="dt" sz="quarter" idx="1"/>
          </p:nvPr>
        </p:nvSpPr>
        <p:spPr bwMode="auto">
          <a:xfrm>
            <a:off x="5629278" y="0"/>
            <a:ext cx="4307742" cy="341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50" tIns="45775" rIns="91550" bIns="45775" numCol="1" anchor="t" anchorCtr="0" compatLnSpc="1">
            <a:prstTxWarp prst="textNoShape">
              <a:avLst/>
            </a:prstTxWarp>
          </a:bodyPr>
          <a:lstStyle>
            <a:lvl1pPr algn="r" eaLnBrk="0" hangingPunct="0">
              <a:defRPr sz="1200"/>
            </a:lvl1pPr>
          </a:lstStyle>
          <a:p>
            <a:pPr>
              <a:defRPr/>
            </a:pPr>
            <a:endParaRPr lang="en-AU" dirty="0"/>
          </a:p>
        </p:txBody>
      </p:sp>
      <p:sp>
        <p:nvSpPr>
          <p:cNvPr id="17412" name="Rectangle 4"/>
          <p:cNvSpPr>
            <a:spLocks noGrp="1" noChangeArrowheads="1"/>
          </p:cNvSpPr>
          <p:nvPr>
            <p:ph type="ftr" sz="quarter" idx="2"/>
          </p:nvPr>
        </p:nvSpPr>
        <p:spPr bwMode="auto">
          <a:xfrm>
            <a:off x="1" y="6464300"/>
            <a:ext cx="4307742" cy="3402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50" tIns="45775" rIns="91550" bIns="45775" numCol="1" anchor="b" anchorCtr="0" compatLnSpc="1">
            <a:prstTxWarp prst="textNoShape">
              <a:avLst/>
            </a:prstTxWarp>
          </a:bodyPr>
          <a:lstStyle>
            <a:lvl1pPr eaLnBrk="0" hangingPunct="0">
              <a:defRPr sz="1200"/>
            </a:lvl1pPr>
          </a:lstStyle>
          <a:p>
            <a:pPr>
              <a:defRPr/>
            </a:pPr>
            <a:endParaRPr lang="en-AU" dirty="0"/>
          </a:p>
        </p:txBody>
      </p:sp>
      <p:sp>
        <p:nvSpPr>
          <p:cNvPr id="17413" name="Rectangle 5"/>
          <p:cNvSpPr>
            <a:spLocks noGrp="1" noChangeArrowheads="1"/>
          </p:cNvSpPr>
          <p:nvPr>
            <p:ph type="sldNum" sz="quarter" idx="3"/>
          </p:nvPr>
        </p:nvSpPr>
        <p:spPr bwMode="auto">
          <a:xfrm>
            <a:off x="5629278" y="6464300"/>
            <a:ext cx="4307742" cy="3402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50" tIns="45775" rIns="91550" bIns="45775" numCol="1" anchor="b" anchorCtr="0" compatLnSpc="1">
            <a:prstTxWarp prst="textNoShape">
              <a:avLst/>
            </a:prstTxWarp>
          </a:bodyPr>
          <a:lstStyle>
            <a:lvl1pPr algn="r" eaLnBrk="0" hangingPunct="0">
              <a:defRPr sz="1200"/>
            </a:lvl1pPr>
          </a:lstStyle>
          <a:p>
            <a:pPr>
              <a:defRPr/>
            </a:pPr>
            <a:fld id="{FAFF8B38-87E1-40A7-B1C3-244D5F9A794A}" type="slidenum">
              <a:rPr lang="en-AU"/>
              <a:pPr>
                <a:defRPr/>
              </a:pPr>
              <a:t>‹#›</a:t>
            </a:fld>
            <a:endParaRPr lang="en-AU" dirty="0"/>
          </a:p>
        </p:txBody>
      </p:sp>
    </p:spTree>
    <p:extLst>
      <p:ext uri="{BB962C8B-B14F-4D97-AF65-F5344CB8AC3E}">
        <p14:creationId xmlns:p14="http://schemas.microsoft.com/office/powerpoint/2010/main" val="2722598643"/>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bwMode="auto">
          <a:xfrm>
            <a:off x="1" y="0"/>
            <a:ext cx="4307742" cy="341313"/>
          </a:xfrm>
          <a:prstGeom prst="rect">
            <a:avLst/>
          </a:prstGeom>
          <a:noFill/>
          <a:ln w="9525">
            <a:noFill/>
            <a:miter lim="800000"/>
            <a:headEnd/>
            <a:tailEnd/>
          </a:ln>
          <a:effectLst/>
        </p:spPr>
        <p:txBody>
          <a:bodyPr vert="horz" wrap="square" lIns="91550" tIns="45775" rIns="91550" bIns="45775" numCol="1" anchor="t" anchorCtr="0" compatLnSpc="1">
            <a:prstTxWarp prst="textNoShape">
              <a:avLst/>
            </a:prstTxWarp>
          </a:bodyPr>
          <a:lstStyle>
            <a:lvl1pPr eaLnBrk="0" hangingPunct="0">
              <a:defRPr sz="1200" smtClean="0"/>
            </a:lvl1pPr>
          </a:lstStyle>
          <a:p>
            <a:pPr>
              <a:defRPr/>
            </a:pPr>
            <a:r>
              <a:rPr lang="en-AU" dirty="0" smtClean="0"/>
              <a:t>Health Performance Council Secretariat</a:t>
            </a:r>
            <a:endParaRPr lang="en-AU" dirty="0"/>
          </a:p>
        </p:txBody>
      </p:sp>
      <p:sp>
        <p:nvSpPr>
          <p:cNvPr id="65539" name="Rectangle 3"/>
          <p:cNvSpPr>
            <a:spLocks noGrp="1" noChangeArrowheads="1"/>
          </p:cNvSpPr>
          <p:nvPr>
            <p:ph type="dt" idx="1"/>
          </p:nvPr>
        </p:nvSpPr>
        <p:spPr bwMode="auto">
          <a:xfrm>
            <a:off x="5629278" y="0"/>
            <a:ext cx="4307742" cy="341313"/>
          </a:xfrm>
          <a:prstGeom prst="rect">
            <a:avLst/>
          </a:prstGeom>
          <a:noFill/>
          <a:ln w="9525">
            <a:noFill/>
            <a:miter lim="800000"/>
            <a:headEnd/>
            <a:tailEnd/>
          </a:ln>
          <a:effectLst/>
        </p:spPr>
        <p:txBody>
          <a:bodyPr vert="horz" wrap="square" lIns="91550" tIns="45775" rIns="91550" bIns="45775" numCol="1" anchor="t" anchorCtr="0" compatLnSpc="1">
            <a:prstTxWarp prst="textNoShape">
              <a:avLst/>
            </a:prstTxWarp>
          </a:bodyPr>
          <a:lstStyle>
            <a:lvl1pPr algn="r" eaLnBrk="0" hangingPunct="0">
              <a:defRPr sz="1200"/>
            </a:lvl1pPr>
          </a:lstStyle>
          <a:p>
            <a:pPr>
              <a:defRPr/>
            </a:pPr>
            <a:endParaRPr lang="en-AU" dirty="0"/>
          </a:p>
        </p:txBody>
      </p:sp>
      <p:sp>
        <p:nvSpPr>
          <p:cNvPr id="18436" name="Rectangle 4"/>
          <p:cNvSpPr>
            <a:spLocks noGrp="1" noRot="1" noChangeAspect="1" noChangeArrowheads="1" noTextEdit="1"/>
          </p:cNvSpPr>
          <p:nvPr>
            <p:ph type="sldImg" idx="2"/>
          </p:nvPr>
        </p:nvSpPr>
        <p:spPr bwMode="auto">
          <a:xfrm>
            <a:off x="3267075" y="509588"/>
            <a:ext cx="3405188" cy="25527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41" name="Rectangle 5"/>
          <p:cNvSpPr>
            <a:spLocks noGrp="1" noChangeArrowheads="1"/>
          </p:cNvSpPr>
          <p:nvPr>
            <p:ph type="body" sz="quarter" idx="3"/>
          </p:nvPr>
        </p:nvSpPr>
        <p:spPr bwMode="auto">
          <a:xfrm>
            <a:off x="994631" y="3232693"/>
            <a:ext cx="7950078" cy="3062037"/>
          </a:xfrm>
          <a:prstGeom prst="rect">
            <a:avLst/>
          </a:prstGeom>
          <a:noFill/>
          <a:ln w="9525">
            <a:noFill/>
            <a:miter lim="800000"/>
            <a:headEnd/>
            <a:tailEnd/>
          </a:ln>
          <a:effectLst/>
        </p:spPr>
        <p:txBody>
          <a:bodyPr vert="horz" wrap="square" lIns="91550" tIns="45775" rIns="91550" bIns="45775" numCol="1" anchor="t" anchorCtr="0" compatLnSpc="1">
            <a:prstTxWarp prst="textNoShape">
              <a:avLst/>
            </a:prstTxWarp>
          </a:bodyPr>
          <a:lstStyle/>
          <a:p>
            <a:pPr lvl="0"/>
            <a:r>
              <a:rPr lang="en-AU" noProof="0" dirty="0" smtClean="0"/>
              <a:t>Click to edit Master text styles</a:t>
            </a:r>
          </a:p>
          <a:p>
            <a:pPr lvl="1"/>
            <a:r>
              <a:rPr lang="en-AU" noProof="0" dirty="0" smtClean="0"/>
              <a:t>Second level</a:t>
            </a:r>
          </a:p>
          <a:p>
            <a:pPr lvl="2"/>
            <a:r>
              <a:rPr lang="en-AU" noProof="0" dirty="0" smtClean="0"/>
              <a:t>Third level</a:t>
            </a:r>
          </a:p>
          <a:p>
            <a:pPr lvl="3"/>
            <a:r>
              <a:rPr lang="en-AU" noProof="0" dirty="0" smtClean="0"/>
              <a:t>Fourth level</a:t>
            </a:r>
          </a:p>
          <a:p>
            <a:pPr lvl="4"/>
            <a:r>
              <a:rPr lang="en-AU" noProof="0" dirty="0" smtClean="0"/>
              <a:t>Fifth level</a:t>
            </a:r>
          </a:p>
        </p:txBody>
      </p:sp>
      <p:sp>
        <p:nvSpPr>
          <p:cNvPr id="65542" name="Rectangle 6"/>
          <p:cNvSpPr>
            <a:spLocks noGrp="1" noChangeArrowheads="1"/>
          </p:cNvSpPr>
          <p:nvPr>
            <p:ph type="ftr" sz="quarter" idx="4"/>
          </p:nvPr>
        </p:nvSpPr>
        <p:spPr bwMode="auto">
          <a:xfrm>
            <a:off x="1" y="6464300"/>
            <a:ext cx="4307742" cy="340226"/>
          </a:xfrm>
          <a:prstGeom prst="rect">
            <a:avLst/>
          </a:prstGeom>
          <a:noFill/>
          <a:ln w="9525">
            <a:noFill/>
            <a:miter lim="800000"/>
            <a:headEnd/>
            <a:tailEnd/>
          </a:ln>
          <a:effectLst/>
        </p:spPr>
        <p:txBody>
          <a:bodyPr vert="horz" wrap="square" lIns="91550" tIns="45775" rIns="91550" bIns="45775" numCol="1" anchor="b" anchorCtr="0" compatLnSpc="1">
            <a:prstTxWarp prst="textNoShape">
              <a:avLst/>
            </a:prstTxWarp>
          </a:bodyPr>
          <a:lstStyle>
            <a:lvl1pPr eaLnBrk="0" hangingPunct="0">
              <a:defRPr sz="1200"/>
            </a:lvl1pPr>
          </a:lstStyle>
          <a:p>
            <a:pPr>
              <a:defRPr/>
            </a:pPr>
            <a:endParaRPr lang="en-AU" dirty="0"/>
          </a:p>
        </p:txBody>
      </p:sp>
      <p:sp>
        <p:nvSpPr>
          <p:cNvPr id="65543" name="Rectangle 7"/>
          <p:cNvSpPr>
            <a:spLocks noGrp="1" noChangeArrowheads="1"/>
          </p:cNvSpPr>
          <p:nvPr>
            <p:ph type="sldNum" sz="quarter" idx="5"/>
          </p:nvPr>
        </p:nvSpPr>
        <p:spPr bwMode="auto">
          <a:xfrm>
            <a:off x="5629278" y="6464300"/>
            <a:ext cx="4307742" cy="340226"/>
          </a:xfrm>
          <a:prstGeom prst="rect">
            <a:avLst/>
          </a:prstGeom>
          <a:noFill/>
          <a:ln w="9525">
            <a:noFill/>
            <a:miter lim="800000"/>
            <a:headEnd/>
            <a:tailEnd/>
          </a:ln>
          <a:effectLst/>
        </p:spPr>
        <p:txBody>
          <a:bodyPr vert="horz" wrap="square" lIns="91550" tIns="45775" rIns="91550" bIns="45775" numCol="1" anchor="b" anchorCtr="0" compatLnSpc="1">
            <a:prstTxWarp prst="textNoShape">
              <a:avLst/>
            </a:prstTxWarp>
          </a:bodyPr>
          <a:lstStyle>
            <a:lvl1pPr algn="r" eaLnBrk="0" hangingPunct="0">
              <a:defRPr sz="1200"/>
            </a:lvl1pPr>
          </a:lstStyle>
          <a:p>
            <a:pPr>
              <a:defRPr/>
            </a:pPr>
            <a:fld id="{48655D1E-2BC6-4F73-9C5F-420CAF31BAAC}" type="slidenum">
              <a:rPr lang="en-AU"/>
              <a:pPr>
                <a:defRPr/>
              </a:pPr>
              <a:t>‹#›</a:t>
            </a:fld>
            <a:endParaRPr lang="en-AU" dirty="0"/>
          </a:p>
        </p:txBody>
      </p:sp>
    </p:spTree>
    <p:extLst>
      <p:ext uri="{BB962C8B-B14F-4D97-AF65-F5344CB8AC3E}">
        <p14:creationId xmlns:p14="http://schemas.microsoft.com/office/powerpoint/2010/main" val="3416185229"/>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1</a:t>
            </a:fld>
            <a:endParaRPr lang="en-AU" dirty="0"/>
          </a:p>
        </p:txBody>
      </p:sp>
    </p:spTree>
    <p:extLst>
      <p:ext uri="{BB962C8B-B14F-4D97-AF65-F5344CB8AC3E}">
        <p14:creationId xmlns:p14="http://schemas.microsoft.com/office/powerpoint/2010/main" val="24757184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10</a:t>
            </a:fld>
            <a:endParaRPr lang="en-AU" dirty="0"/>
          </a:p>
        </p:txBody>
      </p:sp>
    </p:spTree>
    <p:extLst>
      <p:ext uri="{BB962C8B-B14F-4D97-AF65-F5344CB8AC3E}">
        <p14:creationId xmlns:p14="http://schemas.microsoft.com/office/powerpoint/2010/main" val="36431864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Country Health’s </a:t>
            </a:r>
            <a:r>
              <a:rPr lang="en-AU" baseline="0" dirty="0" smtClean="0"/>
              <a:t>broader ‘Consumer and Community Engagement Strategy’ was also published in May 2015, following the SA Health policy for all LHN Chief Executive’s to ‘implement effective consumer engagement system’.</a:t>
            </a:r>
            <a:endParaRPr lang="en-AU" dirty="0"/>
          </a:p>
        </p:txBody>
      </p:sp>
      <p:sp>
        <p:nvSpPr>
          <p:cNvPr id="4" name="Header Placeholder 3"/>
          <p:cNvSpPr>
            <a:spLocks noGrp="1"/>
          </p:cNvSpPr>
          <p:nvPr>
            <p:ph type="hdr" sz="quarter" idx="10"/>
          </p:nvPr>
        </p:nvSpPr>
        <p:spPr/>
        <p:txBody>
          <a:bodyPr/>
          <a:lstStyle/>
          <a:p>
            <a:pPr>
              <a:defRPr/>
            </a:pPr>
            <a:r>
              <a:rPr lang="en-AU" dirty="0"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11</a:t>
            </a:fld>
            <a:endParaRPr lang="en-AU" dirty="0"/>
          </a:p>
        </p:txBody>
      </p:sp>
    </p:spTree>
    <p:extLst>
      <p:ext uri="{BB962C8B-B14F-4D97-AF65-F5344CB8AC3E}">
        <p14:creationId xmlns:p14="http://schemas.microsoft.com/office/powerpoint/2010/main" val="31327432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12</a:t>
            </a:fld>
            <a:endParaRPr lang="en-AU" dirty="0"/>
          </a:p>
        </p:txBody>
      </p:sp>
    </p:spTree>
    <p:extLst>
      <p:ext uri="{BB962C8B-B14F-4D97-AF65-F5344CB8AC3E}">
        <p14:creationId xmlns:p14="http://schemas.microsoft.com/office/powerpoint/2010/main" val="5749858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13</a:t>
            </a:fld>
            <a:endParaRPr lang="en-AU" dirty="0"/>
          </a:p>
        </p:txBody>
      </p:sp>
    </p:spTree>
    <p:extLst>
      <p:ext uri="{BB962C8B-B14F-4D97-AF65-F5344CB8AC3E}">
        <p14:creationId xmlns:p14="http://schemas.microsoft.com/office/powerpoint/2010/main" val="6003967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14</a:t>
            </a:fld>
            <a:endParaRPr lang="en-AU" dirty="0"/>
          </a:p>
        </p:txBody>
      </p:sp>
    </p:spTree>
    <p:extLst>
      <p:ext uri="{BB962C8B-B14F-4D97-AF65-F5344CB8AC3E}">
        <p14:creationId xmlns:p14="http://schemas.microsoft.com/office/powerpoint/2010/main" val="32536479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b="0" dirty="0" smtClean="0"/>
              <a:t>All</a:t>
            </a:r>
            <a:r>
              <a:rPr lang="en-AU" b="0" baseline="0" dirty="0" smtClean="0"/>
              <a:t> SA population: </a:t>
            </a:r>
            <a:r>
              <a:rPr lang="en-AU" b="1" dirty="0" smtClean="0"/>
              <a:t>29.3% </a:t>
            </a:r>
            <a:r>
              <a:rPr lang="en-AU" dirty="0" smtClean="0"/>
              <a:t>live</a:t>
            </a:r>
            <a:r>
              <a:rPr lang="en-AU" baseline="0" dirty="0" smtClean="0"/>
              <a:t> outside Adelaide metro region.</a:t>
            </a:r>
          </a:p>
          <a:p>
            <a:r>
              <a:rPr lang="en-AU" baseline="0" dirty="0" smtClean="0"/>
              <a:t>Aboriginal people: </a:t>
            </a:r>
            <a:r>
              <a:rPr lang="en-AU" b="1" baseline="0" dirty="0" smtClean="0"/>
              <a:t>51.1% </a:t>
            </a:r>
            <a:r>
              <a:rPr lang="en-AU" baseline="0" dirty="0" smtClean="0"/>
              <a:t>live outside Adelaide metro region.</a:t>
            </a:r>
          </a:p>
          <a:p>
            <a:endParaRPr lang="en-AU" baseline="0" dirty="0" smtClean="0"/>
          </a:p>
          <a:p>
            <a:r>
              <a:rPr lang="en-AU" baseline="0" dirty="0" smtClean="0"/>
              <a:t>From HPC Aboriginal Health case study (2017) [all of SA]:</a:t>
            </a:r>
          </a:p>
          <a:p>
            <a:pPr marL="171450" indent="-171450">
              <a:buFont typeface="Arial" charset="0"/>
              <a:buChar char="•"/>
            </a:pPr>
            <a:r>
              <a:rPr lang="en-AU" baseline="0" dirty="0" smtClean="0"/>
              <a:t>High smoking rate (over 1 in 3)</a:t>
            </a:r>
          </a:p>
          <a:p>
            <a:pPr marL="171450" indent="-171450">
              <a:buFont typeface="Arial" charset="0"/>
              <a:buChar char="•"/>
            </a:pPr>
            <a:r>
              <a:rPr lang="en-AU" baseline="0" dirty="0" smtClean="0"/>
              <a:t>2 in 3 overweight or obese</a:t>
            </a:r>
          </a:p>
          <a:p>
            <a:pPr marL="171450" indent="-171450">
              <a:buFont typeface="Arial" charset="0"/>
              <a:buChar char="•"/>
            </a:pPr>
            <a:r>
              <a:rPr lang="en-AU" baseline="0" dirty="0" smtClean="0"/>
              <a:t>High prevalence of high blood pressure</a:t>
            </a:r>
          </a:p>
          <a:p>
            <a:pPr marL="171450" indent="-171450">
              <a:buFont typeface="Arial" charset="0"/>
              <a:buChar char="•"/>
            </a:pPr>
            <a:r>
              <a:rPr lang="en-AU" baseline="0" dirty="0" smtClean="0"/>
              <a:t>Much higher rates than non-Aboriginal people of deaths from heart disease, diabetes, respiratory disease, cancer and self-harm [from Australia-wide stats]</a:t>
            </a:r>
          </a:p>
          <a:p>
            <a:pPr marL="171450" indent="-171450">
              <a:buFont typeface="Arial" charset="0"/>
              <a:buChar char="•"/>
            </a:pPr>
            <a:r>
              <a:rPr lang="en-AU" baseline="0" dirty="0" smtClean="0"/>
              <a:t>Double the infant and child mortality rate</a:t>
            </a:r>
          </a:p>
          <a:p>
            <a:pPr marL="171450" indent="-171450">
              <a:buFont typeface="Arial" charset="0"/>
              <a:buChar char="•"/>
            </a:pPr>
            <a:endParaRPr lang="en-AU" baseline="0" dirty="0" smtClean="0"/>
          </a:p>
          <a:p>
            <a:pPr marL="0" indent="0">
              <a:buFont typeface="Arial" charset="0"/>
              <a:buNone/>
            </a:pPr>
            <a:r>
              <a:rPr lang="en-AU" baseline="0" dirty="0" smtClean="0"/>
              <a:t>Median age at death (all Australia):</a:t>
            </a:r>
          </a:p>
          <a:p>
            <a:pPr marL="171450" indent="-171450">
              <a:buFont typeface="Arial" charset="0"/>
              <a:buChar char="•"/>
            </a:pPr>
            <a:r>
              <a:rPr lang="en-AU" baseline="0" dirty="0" smtClean="0"/>
              <a:t>Aboriginal and Torres Strait Islander: </a:t>
            </a:r>
            <a:r>
              <a:rPr lang="en-AU" b="1" baseline="0" dirty="0" smtClean="0"/>
              <a:t>58.8 years</a:t>
            </a:r>
          </a:p>
          <a:p>
            <a:pPr marL="171450" indent="-171450">
              <a:buFont typeface="Arial" charset="0"/>
              <a:buChar char="•"/>
            </a:pPr>
            <a:r>
              <a:rPr lang="en-AU" baseline="0" dirty="0" smtClean="0"/>
              <a:t>Non-Indigenous: </a:t>
            </a:r>
            <a:r>
              <a:rPr lang="en-AU" b="1" baseline="0" dirty="0" smtClean="0"/>
              <a:t>82.0 years</a:t>
            </a:r>
          </a:p>
          <a:p>
            <a:pPr marL="0" indent="0">
              <a:buFont typeface="Arial" charset="0"/>
              <a:buNone/>
            </a:pPr>
            <a:r>
              <a:rPr lang="en-AU" b="0" baseline="0" dirty="0" smtClean="0"/>
              <a:t>[for 2014-16. From ABS 3302.0 ‘Deaths, Australia, 2016’]</a:t>
            </a:r>
          </a:p>
          <a:p>
            <a:pPr marL="0" indent="0">
              <a:buFont typeface="Arial" charset="0"/>
              <a:buNone/>
            </a:pPr>
            <a:endParaRPr lang="en-AU" baseline="0" dirty="0" smtClean="0"/>
          </a:p>
          <a:p>
            <a:pPr marL="0" indent="0">
              <a:buFont typeface="Arial" charset="0"/>
              <a:buNone/>
            </a:pPr>
            <a:endParaRPr lang="en-AU" baseline="0" dirty="0" smtClean="0"/>
          </a:p>
        </p:txBody>
      </p:sp>
      <p:sp>
        <p:nvSpPr>
          <p:cNvPr id="4" name="Header Placeholder 3"/>
          <p:cNvSpPr>
            <a:spLocks noGrp="1"/>
          </p:cNvSpPr>
          <p:nvPr>
            <p:ph type="hdr" sz="quarter" idx="10"/>
          </p:nvPr>
        </p:nvSpPr>
        <p:spPr/>
        <p:txBody>
          <a:bodyPr/>
          <a:lstStyle/>
          <a:p>
            <a:pPr>
              <a:defRPr/>
            </a:pPr>
            <a:r>
              <a:rPr lang="en-AU" dirty="0"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15</a:t>
            </a:fld>
            <a:endParaRPr lang="en-AU" dirty="0"/>
          </a:p>
        </p:txBody>
      </p:sp>
    </p:spTree>
    <p:extLst>
      <p:ext uri="{BB962C8B-B14F-4D97-AF65-F5344CB8AC3E}">
        <p14:creationId xmlns:p14="http://schemas.microsoft.com/office/powerpoint/2010/main" val="11146863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16</a:t>
            </a:fld>
            <a:endParaRPr lang="en-AU" dirty="0"/>
          </a:p>
        </p:txBody>
      </p:sp>
    </p:spTree>
    <p:extLst>
      <p:ext uri="{BB962C8B-B14F-4D97-AF65-F5344CB8AC3E}">
        <p14:creationId xmlns:p14="http://schemas.microsoft.com/office/powerpoint/2010/main" val="32818392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Objectives were determined</a:t>
            </a:r>
            <a:r>
              <a:rPr lang="en-AU" baseline="0" dirty="0" smtClean="0"/>
              <a:t> thanks to Advisory Group [discussed in later methodology slides]</a:t>
            </a:r>
            <a:endParaRPr lang="en-AU" dirty="0"/>
          </a:p>
        </p:txBody>
      </p:sp>
      <p:sp>
        <p:nvSpPr>
          <p:cNvPr id="4" name="Header Placeholder 3"/>
          <p:cNvSpPr>
            <a:spLocks noGrp="1"/>
          </p:cNvSpPr>
          <p:nvPr>
            <p:ph type="hdr" sz="quarter" idx="10"/>
          </p:nvPr>
        </p:nvSpPr>
        <p:spPr/>
        <p:txBody>
          <a:bodyPr/>
          <a:lstStyle/>
          <a:p>
            <a:pPr>
              <a:defRPr/>
            </a:pPr>
            <a:r>
              <a:rPr lang="en-AU" dirty="0"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17</a:t>
            </a:fld>
            <a:endParaRPr lang="en-AU" dirty="0"/>
          </a:p>
        </p:txBody>
      </p:sp>
    </p:spTree>
    <p:extLst>
      <p:ext uri="{BB962C8B-B14F-4D97-AF65-F5344CB8AC3E}">
        <p14:creationId xmlns:p14="http://schemas.microsoft.com/office/powerpoint/2010/main" val="37183619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18</a:t>
            </a:fld>
            <a:endParaRPr lang="en-AU" dirty="0"/>
          </a:p>
        </p:txBody>
      </p:sp>
    </p:spTree>
    <p:extLst>
      <p:ext uri="{BB962C8B-B14F-4D97-AF65-F5344CB8AC3E}">
        <p14:creationId xmlns:p14="http://schemas.microsoft.com/office/powerpoint/2010/main" val="12902118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19</a:t>
            </a:fld>
            <a:endParaRPr lang="en-AU" dirty="0"/>
          </a:p>
        </p:txBody>
      </p:sp>
    </p:spTree>
    <p:extLst>
      <p:ext uri="{BB962C8B-B14F-4D97-AF65-F5344CB8AC3E}">
        <p14:creationId xmlns:p14="http://schemas.microsoft.com/office/powerpoint/2010/main" val="27477218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2</a:t>
            </a:fld>
            <a:endParaRPr lang="en-AU" dirty="0"/>
          </a:p>
        </p:txBody>
      </p:sp>
    </p:spTree>
    <p:extLst>
      <p:ext uri="{BB962C8B-B14F-4D97-AF65-F5344CB8AC3E}">
        <p14:creationId xmlns:p14="http://schemas.microsoft.com/office/powerpoint/2010/main" val="6414287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20</a:t>
            </a:fld>
            <a:endParaRPr lang="en-AU" dirty="0"/>
          </a:p>
        </p:txBody>
      </p:sp>
    </p:spTree>
    <p:extLst>
      <p:ext uri="{BB962C8B-B14F-4D97-AF65-F5344CB8AC3E}">
        <p14:creationId xmlns:p14="http://schemas.microsoft.com/office/powerpoint/2010/main" val="34140917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21</a:t>
            </a:fld>
            <a:endParaRPr lang="en-AU" dirty="0"/>
          </a:p>
        </p:txBody>
      </p:sp>
    </p:spTree>
    <p:extLst>
      <p:ext uri="{BB962C8B-B14F-4D97-AF65-F5344CB8AC3E}">
        <p14:creationId xmlns:p14="http://schemas.microsoft.com/office/powerpoint/2010/main" val="29757752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22</a:t>
            </a:fld>
            <a:endParaRPr lang="en-AU" dirty="0"/>
          </a:p>
        </p:txBody>
      </p:sp>
    </p:spTree>
    <p:extLst>
      <p:ext uri="{BB962C8B-B14F-4D97-AF65-F5344CB8AC3E}">
        <p14:creationId xmlns:p14="http://schemas.microsoft.com/office/powerpoint/2010/main" val="29262435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23</a:t>
            </a:fld>
            <a:endParaRPr lang="en-AU" dirty="0"/>
          </a:p>
        </p:txBody>
      </p:sp>
    </p:spTree>
    <p:extLst>
      <p:ext uri="{BB962C8B-B14F-4D97-AF65-F5344CB8AC3E}">
        <p14:creationId xmlns:p14="http://schemas.microsoft.com/office/powerpoint/2010/main" val="140344789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24</a:t>
            </a:fld>
            <a:endParaRPr lang="en-AU" dirty="0"/>
          </a:p>
        </p:txBody>
      </p:sp>
    </p:spTree>
    <p:extLst>
      <p:ext uri="{BB962C8B-B14F-4D97-AF65-F5344CB8AC3E}">
        <p14:creationId xmlns:p14="http://schemas.microsoft.com/office/powerpoint/2010/main" val="405551372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25</a:t>
            </a:fld>
            <a:endParaRPr lang="en-AU" dirty="0"/>
          </a:p>
        </p:txBody>
      </p:sp>
    </p:spTree>
    <p:extLst>
      <p:ext uri="{BB962C8B-B14F-4D97-AF65-F5344CB8AC3E}">
        <p14:creationId xmlns:p14="http://schemas.microsoft.com/office/powerpoint/2010/main" val="403327356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26</a:t>
            </a:fld>
            <a:endParaRPr lang="en-AU" dirty="0"/>
          </a:p>
        </p:txBody>
      </p:sp>
    </p:spTree>
    <p:extLst>
      <p:ext uri="{BB962C8B-B14F-4D97-AF65-F5344CB8AC3E}">
        <p14:creationId xmlns:p14="http://schemas.microsoft.com/office/powerpoint/2010/main" val="99999653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AU" dirty="0" smtClean="0"/>
              <a:t>Individual</a:t>
            </a:r>
            <a:r>
              <a:rPr lang="en-AU" baseline="0" dirty="0" smtClean="0"/>
              <a:t> – </a:t>
            </a:r>
            <a:r>
              <a:rPr lang="en-AU" sz="1200" dirty="0" smtClean="0"/>
              <a:t>Developing engagement activities, centred on the flagship ‘Experts by Experience’ register</a:t>
            </a:r>
          </a:p>
          <a:p>
            <a:pPr marL="0" marR="0" indent="0" algn="l" defTabSz="914400" rtl="0" eaLnBrk="0" fontAlgn="base" latinLnBrk="0" hangingPunct="0">
              <a:lnSpc>
                <a:spcPct val="100000"/>
              </a:lnSpc>
              <a:spcBef>
                <a:spcPct val="30000"/>
              </a:spcBef>
              <a:spcAft>
                <a:spcPct val="0"/>
              </a:spcAft>
              <a:buClrTx/>
              <a:buSzTx/>
              <a:buFontTx/>
              <a:buNone/>
              <a:tabLst/>
              <a:defRPr/>
            </a:pPr>
            <a:endParaRPr lang="en-AU" sz="120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AU" sz="1200" dirty="0" smtClean="0"/>
              <a:t>Directorates/programs/services</a:t>
            </a:r>
            <a:r>
              <a:rPr lang="en-AU" sz="1200" baseline="0" dirty="0" smtClean="0"/>
              <a:t> – </a:t>
            </a:r>
            <a:r>
              <a:rPr lang="en-AU" sz="1200" dirty="0" smtClean="0"/>
              <a:t>Cultural awareness, staff engagement, boosting staff capacity to engage meaningfully</a:t>
            </a:r>
            <a:endParaRPr lang="en-AU" sz="1200"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en-AU" sz="1200"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AU" sz="1200" baseline="0" dirty="0" smtClean="0"/>
              <a:t>Network – </a:t>
            </a:r>
            <a:r>
              <a:rPr lang="en-AU" sz="1200" dirty="0" smtClean="0"/>
              <a:t>Cultural awareness, staff engagement, boosting staff capacity to engage meaningfully</a:t>
            </a:r>
            <a:endParaRPr lang="en-AU" sz="1200"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en-AU" sz="1200"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AU" sz="1200" baseline="0" dirty="0" smtClean="0"/>
              <a:t>Systems – </a:t>
            </a:r>
            <a:r>
              <a:rPr lang="en-AU" sz="1200" dirty="0" smtClean="0"/>
              <a:t>Processes to make for culturally safe services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AU" sz="1200" baseline="0" dirty="0" smtClean="0"/>
          </a:p>
        </p:txBody>
      </p:sp>
      <p:sp>
        <p:nvSpPr>
          <p:cNvPr id="4" name="Header Placeholder 3"/>
          <p:cNvSpPr>
            <a:spLocks noGrp="1"/>
          </p:cNvSpPr>
          <p:nvPr>
            <p:ph type="hdr" sz="quarter" idx="10"/>
          </p:nvPr>
        </p:nvSpPr>
        <p:spPr/>
        <p:txBody>
          <a:bodyPr/>
          <a:lstStyle/>
          <a:p>
            <a:pPr>
              <a:defRPr/>
            </a:pPr>
            <a:r>
              <a:rPr lang="en-AU" dirty="0"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27</a:t>
            </a:fld>
            <a:endParaRPr lang="en-AU" dirty="0"/>
          </a:p>
        </p:txBody>
      </p:sp>
    </p:spTree>
    <p:extLst>
      <p:ext uri="{BB962C8B-B14F-4D97-AF65-F5344CB8AC3E}">
        <p14:creationId xmlns:p14="http://schemas.microsoft.com/office/powerpoint/2010/main" val="45400756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28</a:t>
            </a:fld>
            <a:endParaRPr lang="en-AU" dirty="0"/>
          </a:p>
        </p:txBody>
      </p:sp>
    </p:spTree>
    <p:extLst>
      <p:ext uri="{BB962C8B-B14F-4D97-AF65-F5344CB8AC3E}">
        <p14:creationId xmlns:p14="http://schemas.microsoft.com/office/powerpoint/2010/main" val="45658250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29</a:t>
            </a:fld>
            <a:endParaRPr lang="en-AU" dirty="0"/>
          </a:p>
        </p:txBody>
      </p:sp>
    </p:spTree>
    <p:extLst>
      <p:ext uri="{BB962C8B-B14F-4D97-AF65-F5344CB8AC3E}">
        <p14:creationId xmlns:p14="http://schemas.microsoft.com/office/powerpoint/2010/main" val="14581242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3</a:t>
            </a:fld>
            <a:endParaRPr lang="en-AU" dirty="0"/>
          </a:p>
        </p:txBody>
      </p:sp>
    </p:spTree>
    <p:extLst>
      <p:ext uri="{BB962C8B-B14F-4D97-AF65-F5344CB8AC3E}">
        <p14:creationId xmlns:p14="http://schemas.microsoft.com/office/powerpoint/2010/main" val="34692394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30</a:t>
            </a:fld>
            <a:endParaRPr lang="en-AU" dirty="0"/>
          </a:p>
        </p:txBody>
      </p:sp>
    </p:spTree>
    <p:extLst>
      <p:ext uri="{BB962C8B-B14F-4D97-AF65-F5344CB8AC3E}">
        <p14:creationId xmlns:p14="http://schemas.microsoft.com/office/powerpoint/2010/main" val="68834923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31</a:t>
            </a:fld>
            <a:endParaRPr lang="en-AU" dirty="0"/>
          </a:p>
        </p:txBody>
      </p:sp>
    </p:spTree>
    <p:extLst>
      <p:ext uri="{BB962C8B-B14F-4D97-AF65-F5344CB8AC3E}">
        <p14:creationId xmlns:p14="http://schemas.microsoft.com/office/powerpoint/2010/main" val="335308755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32</a:t>
            </a:fld>
            <a:endParaRPr lang="en-AU" dirty="0"/>
          </a:p>
        </p:txBody>
      </p:sp>
    </p:spTree>
    <p:extLst>
      <p:ext uri="{BB962C8B-B14F-4D97-AF65-F5344CB8AC3E}">
        <p14:creationId xmlns:p14="http://schemas.microsoft.com/office/powerpoint/2010/main" val="222605068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33</a:t>
            </a:fld>
            <a:endParaRPr lang="en-AU" dirty="0"/>
          </a:p>
        </p:txBody>
      </p:sp>
    </p:spTree>
    <p:extLst>
      <p:ext uri="{BB962C8B-B14F-4D97-AF65-F5344CB8AC3E}">
        <p14:creationId xmlns:p14="http://schemas.microsoft.com/office/powerpoint/2010/main" val="366309553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34</a:t>
            </a:fld>
            <a:endParaRPr lang="en-AU" dirty="0"/>
          </a:p>
        </p:txBody>
      </p:sp>
    </p:spTree>
    <p:extLst>
      <p:ext uri="{BB962C8B-B14F-4D97-AF65-F5344CB8AC3E}">
        <p14:creationId xmlns:p14="http://schemas.microsoft.com/office/powerpoint/2010/main" val="40709363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35</a:t>
            </a:fld>
            <a:endParaRPr lang="en-AU" dirty="0"/>
          </a:p>
        </p:txBody>
      </p:sp>
    </p:spTree>
    <p:extLst>
      <p:ext uri="{BB962C8B-B14F-4D97-AF65-F5344CB8AC3E}">
        <p14:creationId xmlns:p14="http://schemas.microsoft.com/office/powerpoint/2010/main" val="150100064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36</a:t>
            </a:fld>
            <a:endParaRPr lang="en-AU" dirty="0"/>
          </a:p>
        </p:txBody>
      </p:sp>
    </p:spTree>
    <p:extLst>
      <p:ext uri="{BB962C8B-B14F-4D97-AF65-F5344CB8AC3E}">
        <p14:creationId xmlns:p14="http://schemas.microsoft.com/office/powerpoint/2010/main" val="147387494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37</a:t>
            </a:fld>
            <a:endParaRPr lang="en-AU" dirty="0"/>
          </a:p>
        </p:txBody>
      </p:sp>
    </p:spTree>
    <p:extLst>
      <p:ext uri="{BB962C8B-B14F-4D97-AF65-F5344CB8AC3E}">
        <p14:creationId xmlns:p14="http://schemas.microsoft.com/office/powerpoint/2010/main" val="349007044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38</a:t>
            </a:fld>
            <a:endParaRPr lang="en-AU" dirty="0"/>
          </a:p>
        </p:txBody>
      </p:sp>
    </p:spTree>
    <p:extLst>
      <p:ext uri="{BB962C8B-B14F-4D97-AF65-F5344CB8AC3E}">
        <p14:creationId xmlns:p14="http://schemas.microsoft.com/office/powerpoint/2010/main" val="289672388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39</a:t>
            </a:fld>
            <a:endParaRPr lang="en-AU" dirty="0"/>
          </a:p>
        </p:txBody>
      </p:sp>
    </p:spTree>
    <p:extLst>
      <p:ext uri="{BB962C8B-B14F-4D97-AF65-F5344CB8AC3E}">
        <p14:creationId xmlns:p14="http://schemas.microsoft.com/office/powerpoint/2010/main" val="16247247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4</a:t>
            </a:fld>
            <a:endParaRPr lang="en-AU" dirty="0"/>
          </a:p>
        </p:txBody>
      </p:sp>
    </p:spTree>
    <p:extLst>
      <p:ext uri="{BB962C8B-B14F-4D97-AF65-F5344CB8AC3E}">
        <p14:creationId xmlns:p14="http://schemas.microsoft.com/office/powerpoint/2010/main" val="254782949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40</a:t>
            </a:fld>
            <a:endParaRPr lang="en-AU" dirty="0"/>
          </a:p>
        </p:txBody>
      </p:sp>
    </p:spTree>
    <p:extLst>
      <p:ext uri="{BB962C8B-B14F-4D97-AF65-F5344CB8AC3E}">
        <p14:creationId xmlns:p14="http://schemas.microsoft.com/office/powerpoint/2010/main" val="88118707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41</a:t>
            </a:fld>
            <a:endParaRPr lang="en-AU" dirty="0"/>
          </a:p>
        </p:txBody>
      </p:sp>
    </p:spTree>
    <p:extLst>
      <p:ext uri="{BB962C8B-B14F-4D97-AF65-F5344CB8AC3E}">
        <p14:creationId xmlns:p14="http://schemas.microsoft.com/office/powerpoint/2010/main" val="30757054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42</a:t>
            </a:fld>
            <a:endParaRPr lang="en-AU" dirty="0"/>
          </a:p>
        </p:txBody>
      </p:sp>
    </p:spTree>
    <p:extLst>
      <p:ext uri="{BB962C8B-B14F-4D97-AF65-F5344CB8AC3E}">
        <p14:creationId xmlns:p14="http://schemas.microsoft.com/office/powerpoint/2010/main" val="11648476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43</a:t>
            </a:fld>
            <a:endParaRPr lang="en-AU" dirty="0"/>
          </a:p>
        </p:txBody>
      </p:sp>
    </p:spTree>
    <p:extLst>
      <p:ext uri="{BB962C8B-B14F-4D97-AF65-F5344CB8AC3E}">
        <p14:creationId xmlns:p14="http://schemas.microsoft.com/office/powerpoint/2010/main" val="923094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44</a:t>
            </a:fld>
            <a:endParaRPr lang="en-AU" dirty="0"/>
          </a:p>
        </p:txBody>
      </p:sp>
    </p:spTree>
    <p:extLst>
      <p:ext uri="{BB962C8B-B14F-4D97-AF65-F5344CB8AC3E}">
        <p14:creationId xmlns:p14="http://schemas.microsoft.com/office/powerpoint/2010/main" val="265433582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45</a:t>
            </a:fld>
            <a:endParaRPr lang="en-AU" dirty="0"/>
          </a:p>
        </p:txBody>
      </p:sp>
    </p:spTree>
    <p:extLst>
      <p:ext uri="{BB962C8B-B14F-4D97-AF65-F5344CB8AC3E}">
        <p14:creationId xmlns:p14="http://schemas.microsoft.com/office/powerpoint/2010/main" val="360053413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46</a:t>
            </a:fld>
            <a:endParaRPr lang="en-AU" dirty="0"/>
          </a:p>
        </p:txBody>
      </p:sp>
    </p:spTree>
    <p:extLst>
      <p:ext uri="{BB962C8B-B14F-4D97-AF65-F5344CB8AC3E}">
        <p14:creationId xmlns:p14="http://schemas.microsoft.com/office/powerpoint/2010/main" val="421828096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47</a:t>
            </a:fld>
            <a:endParaRPr lang="en-AU" dirty="0"/>
          </a:p>
        </p:txBody>
      </p:sp>
    </p:spTree>
    <p:extLst>
      <p:ext uri="{BB962C8B-B14F-4D97-AF65-F5344CB8AC3E}">
        <p14:creationId xmlns:p14="http://schemas.microsoft.com/office/powerpoint/2010/main" val="149346028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48</a:t>
            </a:fld>
            <a:endParaRPr lang="en-AU" dirty="0"/>
          </a:p>
        </p:txBody>
      </p:sp>
    </p:spTree>
    <p:extLst>
      <p:ext uri="{BB962C8B-B14F-4D97-AF65-F5344CB8AC3E}">
        <p14:creationId xmlns:p14="http://schemas.microsoft.com/office/powerpoint/2010/main" val="309773884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49</a:t>
            </a:fld>
            <a:endParaRPr lang="en-AU" dirty="0"/>
          </a:p>
        </p:txBody>
      </p:sp>
    </p:spTree>
    <p:extLst>
      <p:ext uri="{BB962C8B-B14F-4D97-AF65-F5344CB8AC3E}">
        <p14:creationId xmlns:p14="http://schemas.microsoft.com/office/powerpoint/2010/main" val="10989294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5</a:t>
            </a:fld>
            <a:endParaRPr lang="en-AU" dirty="0"/>
          </a:p>
        </p:txBody>
      </p:sp>
    </p:spTree>
    <p:extLst>
      <p:ext uri="{BB962C8B-B14F-4D97-AF65-F5344CB8AC3E}">
        <p14:creationId xmlns:p14="http://schemas.microsoft.com/office/powerpoint/2010/main" val="412693090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50</a:t>
            </a:fld>
            <a:endParaRPr lang="en-AU" dirty="0"/>
          </a:p>
        </p:txBody>
      </p:sp>
    </p:spTree>
    <p:extLst>
      <p:ext uri="{BB962C8B-B14F-4D97-AF65-F5344CB8AC3E}">
        <p14:creationId xmlns:p14="http://schemas.microsoft.com/office/powerpoint/2010/main" val="375564388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51</a:t>
            </a:fld>
            <a:endParaRPr lang="en-AU" dirty="0"/>
          </a:p>
        </p:txBody>
      </p:sp>
    </p:spTree>
    <p:extLst>
      <p:ext uri="{BB962C8B-B14F-4D97-AF65-F5344CB8AC3E}">
        <p14:creationId xmlns:p14="http://schemas.microsoft.com/office/powerpoint/2010/main" val="186462863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52</a:t>
            </a:fld>
            <a:endParaRPr lang="en-AU" dirty="0"/>
          </a:p>
        </p:txBody>
      </p:sp>
    </p:spTree>
    <p:extLst>
      <p:ext uri="{BB962C8B-B14F-4D97-AF65-F5344CB8AC3E}">
        <p14:creationId xmlns:p14="http://schemas.microsoft.com/office/powerpoint/2010/main" val="7476755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53</a:t>
            </a:fld>
            <a:endParaRPr lang="en-AU" dirty="0"/>
          </a:p>
        </p:txBody>
      </p:sp>
    </p:spTree>
    <p:extLst>
      <p:ext uri="{BB962C8B-B14F-4D97-AF65-F5344CB8AC3E}">
        <p14:creationId xmlns:p14="http://schemas.microsoft.com/office/powerpoint/2010/main" val="247085710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54</a:t>
            </a:fld>
            <a:endParaRPr lang="en-AU" dirty="0"/>
          </a:p>
        </p:txBody>
      </p:sp>
    </p:spTree>
    <p:extLst>
      <p:ext uri="{BB962C8B-B14F-4D97-AF65-F5344CB8AC3E}">
        <p14:creationId xmlns:p14="http://schemas.microsoft.com/office/powerpoint/2010/main" val="204986568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55</a:t>
            </a:fld>
            <a:endParaRPr lang="en-AU" dirty="0"/>
          </a:p>
        </p:txBody>
      </p:sp>
    </p:spTree>
    <p:extLst>
      <p:ext uri="{BB962C8B-B14F-4D97-AF65-F5344CB8AC3E}">
        <p14:creationId xmlns:p14="http://schemas.microsoft.com/office/powerpoint/2010/main" val="261934456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56</a:t>
            </a:fld>
            <a:endParaRPr lang="en-AU" dirty="0"/>
          </a:p>
        </p:txBody>
      </p:sp>
    </p:spTree>
    <p:extLst>
      <p:ext uri="{BB962C8B-B14F-4D97-AF65-F5344CB8AC3E}">
        <p14:creationId xmlns:p14="http://schemas.microsoft.com/office/powerpoint/2010/main" val="225991774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57</a:t>
            </a:fld>
            <a:endParaRPr lang="en-AU" dirty="0"/>
          </a:p>
        </p:txBody>
      </p:sp>
    </p:spTree>
    <p:extLst>
      <p:ext uri="{BB962C8B-B14F-4D97-AF65-F5344CB8AC3E}">
        <p14:creationId xmlns:p14="http://schemas.microsoft.com/office/powerpoint/2010/main" val="132942369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58</a:t>
            </a:fld>
            <a:endParaRPr lang="en-AU" dirty="0"/>
          </a:p>
        </p:txBody>
      </p:sp>
    </p:spTree>
    <p:extLst>
      <p:ext uri="{BB962C8B-B14F-4D97-AF65-F5344CB8AC3E}">
        <p14:creationId xmlns:p14="http://schemas.microsoft.com/office/powerpoint/2010/main" val="402034936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59</a:t>
            </a:fld>
            <a:endParaRPr lang="en-AU" dirty="0"/>
          </a:p>
        </p:txBody>
      </p:sp>
    </p:spTree>
    <p:extLst>
      <p:ext uri="{BB962C8B-B14F-4D97-AF65-F5344CB8AC3E}">
        <p14:creationId xmlns:p14="http://schemas.microsoft.com/office/powerpoint/2010/main" val="37327558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6</a:t>
            </a:fld>
            <a:endParaRPr lang="en-AU" dirty="0"/>
          </a:p>
        </p:txBody>
      </p:sp>
    </p:spTree>
    <p:extLst>
      <p:ext uri="{BB962C8B-B14F-4D97-AF65-F5344CB8AC3E}">
        <p14:creationId xmlns:p14="http://schemas.microsoft.com/office/powerpoint/2010/main" val="212563477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60</a:t>
            </a:fld>
            <a:endParaRPr lang="en-AU" dirty="0"/>
          </a:p>
        </p:txBody>
      </p:sp>
    </p:spTree>
    <p:extLst>
      <p:ext uri="{BB962C8B-B14F-4D97-AF65-F5344CB8AC3E}">
        <p14:creationId xmlns:p14="http://schemas.microsoft.com/office/powerpoint/2010/main" val="197674486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[0:00]</a:t>
            </a:r>
          </a:p>
          <a:p>
            <a:r>
              <a:rPr lang="en-AU" dirty="0" smtClean="0"/>
              <a:t>Good morning, or good afternoon. My name is Klynton Wanganeen - Kandi to those who know me really well, and I'm Kandi to those who don't know me so well.</a:t>
            </a:r>
          </a:p>
          <a:p>
            <a:endParaRPr lang="en-AU" dirty="0" smtClean="0"/>
          </a:p>
          <a:p>
            <a:r>
              <a:rPr lang="en-AU" dirty="0" smtClean="0"/>
              <a:t>[0:08]</a:t>
            </a:r>
          </a:p>
          <a:p>
            <a:r>
              <a:rPr lang="en-AU" dirty="0" smtClean="0"/>
              <a:t>I just want to say a few words about the review of the Country Health SA's Community &amp; Consumer Engagement Strategy and the importance of it.</a:t>
            </a:r>
          </a:p>
          <a:p>
            <a:endParaRPr lang="en-AU" dirty="0" smtClean="0"/>
          </a:p>
          <a:p>
            <a:r>
              <a:rPr lang="en-AU" dirty="0" smtClean="0"/>
              <a:t>[0:19]</a:t>
            </a:r>
          </a:p>
          <a:p>
            <a:r>
              <a:rPr lang="en-AU" dirty="0" smtClean="0"/>
              <a:t>I was one of the co-facilitators of the focus groups with </a:t>
            </a:r>
            <a:r>
              <a:rPr lang="en-AU" dirty="0" err="1" smtClean="0"/>
              <a:t>PriceWaterhouseCoopers</a:t>
            </a:r>
            <a:r>
              <a:rPr lang="en-AU" dirty="0" smtClean="0"/>
              <a:t> (PIC) Indigenous Consulting firm, and I can say from all of the engagement we've had that the review was very well received, it was important and it really builds on the uniqueness of the Experts by Experience programme that is the centrepiece of the consumer engagement strategy.</a:t>
            </a:r>
          </a:p>
          <a:p>
            <a:endParaRPr lang="en-AU" dirty="0" smtClean="0"/>
          </a:p>
          <a:p>
            <a:r>
              <a:rPr lang="en-AU" dirty="0" smtClean="0"/>
              <a:t>[0:49]</a:t>
            </a:r>
          </a:p>
          <a:p>
            <a:r>
              <a:rPr lang="en-AU" dirty="0" smtClean="0"/>
              <a:t>For me, I was rapt by the amount of people that were willing to give their personal experiences, because it's those experiences that they've had with the system that leads to the improvement.</a:t>
            </a:r>
          </a:p>
          <a:p>
            <a:endParaRPr lang="en-AU" dirty="0" smtClean="0"/>
          </a:p>
          <a:p>
            <a:r>
              <a:rPr lang="en-AU" dirty="0" smtClean="0"/>
              <a:t>[1:04]</a:t>
            </a:r>
          </a:p>
          <a:p>
            <a:r>
              <a:rPr lang="en-AU" dirty="0" smtClean="0"/>
              <a:t>Over a considerable amount of time, we went around to various locations and we had the various cohorts, whether we're talking about Aboriginal youth, Aboriginal Elders, Aboriginal staff, staff who've been Experts by Experience as well as working with Aboriginal Experts by Experience, and in a number of locations the Experts by Experience programme works quite well; in other areas it doesn't work so well.</a:t>
            </a:r>
          </a:p>
          <a:p>
            <a:endParaRPr lang="en-AU" dirty="0" smtClean="0"/>
          </a:p>
          <a:p>
            <a:r>
              <a:rPr lang="en-AU" dirty="0" smtClean="0"/>
              <a:t>[1:37]</a:t>
            </a:r>
          </a:p>
          <a:p>
            <a:r>
              <a:rPr lang="en-AU" dirty="0" smtClean="0"/>
              <a:t>And the review is looking at how it's working well, why it's working well, and then what should be done to improve it so that we have consistency and overall beneficial outcomes for the Aboriginal community.</a:t>
            </a:r>
          </a:p>
          <a:p>
            <a:endParaRPr lang="en-AU" dirty="0" smtClean="0"/>
          </a:p>
          <a:p>
            <a:r>
              <a:rPr lang="en-AU" dirty="0" smtClean="0"/>
              <a:t>[1:52]</a:t>
            </a:r>
          </a:p>
          <a:p>
            <a:r>
              <a:rPr lang="en-AU" dirty="0" smtClean="0"/>
              <a:t>In some areas where it's not working so well, it could be because there is an Aboriginal Community Controlled system working with the non-Aboriginal system in partnerships. In other areas they don't really have partnerships.</a:t>
            </a:r>
          </a:p>
          <a:p>
            <a:endParaRPr lang="en-AU" dirty="0" smtClean="0"/>
          </a:p>
          <a:p>
            <a:r>
              <a:rPr lang="en-AU" dirty="0" smtClean="0"/>
              <a:t>[2:08]</a:t>
            </a:r>
          </a:p>
          <a:p>
            <a:r>
              <a:rPr lang="en-AU" dirty="0" smtClean="0"/>
              <a:t>We've had administrators join us in various aspects of the review at a number of sites.</a:t>
            </a:r>
          </a:p>
          <a:p>
            <a:endParaRPr lang="en-AU" dirty="0" smtClean="0"/>
          </a:p>
          <a:p>
            <a:r>
              <a:rPr lang="en-AU" dirty="0" smtClean="0"/>
              <a:t>[2:15]</a:t>
            </a:r>
          </a:p>
          <a:p>
            <a:r>
              <a:rPr lang="en-AU" dirty="0" smtClean="0"/>
              <a:t>We had multiple video links for some of the focus groups and I can say that everyone who participated was very patient and willing to come forward and have their say to contribute to the review.</a:t>
            </a:r>
          </a:p>
          <a:p>
            <a:endParaRPr lang="en-AU" dirty="0" smtClean="0"/>
          </a:p>
          <a:p>
            <a:r>
              <a:rPr lang="en-AU" dirty="0" smtClean="0"/>
              <a:t>[2:30]</a:t>
            </a:r>
          </a:p>
          <a:p>
            <a:r>
              <a:rPr lang="en-AU" dirty="0" smtClean="0"/>
              <a:t>The recommendations of the review however is only as important as the implementation: to learn from what works well, to use that information to help others to improve their services and then overall, improve the outcome for Aboriginal peoples.</a:t>
            </a:r>
          </a:p>
          <a:p>
            <a:endParaRPr lang="en-AU" dirty="0" smtClean="0"/>
          </a:p>
          <a:p>
            <a:r>
              <a:rPr lang="en-AU" dirty="0" smtClean="0"/>
              <a:t>[2:47]</a:t>
            </a:r>
          </a:p>
          <a:p>
            <a:r>
              <a:rPr lang="en-AU" dirty="0" smtClean="0"/>
              <a:t>For me, as an Aboriginal person, I see the applicability of the Experts by Experience programme being able to be rolled out to other government programmes that service Aboriginal people because there's, besides health, quite a number of government services that do not deliver the service appropriately for our people, and it needs our people to co-design and co-deliver.</a:t>
            </a:r>
          </a:p>
          <a:p>
            <a:endParaRPr lang="en-AU" dirty="0" smtClean="0"/>
          </a:p>
          <a:p>
            <a:r>
              <a:rPr lang="en-AU" dirty="0" smtClean="0"/>
              <a:t>[3:12]</a:t>
            </a:r>
          </a:p>
          <a:p>
            <a:r>
              <a:rPr lang="en-AU" dirty="0" smtClean="0"/>
              <a:t>So for all those Aboriginal people and non-Aboriginal people involved in the review, and to </a:t>
            </a:r>
            <a:r>
              <a:rPr lang="en-AU" dirty="0" err="1" smtClean="0"/>
              <a:t>PriceWaterhouseCoopers</a:t>
            </a:r>
            <a:r>
              <a:rPr lang="en-AU" dirty="0" smtClean="0"/>
              <a:t> Indigenous Consulting and the Health Performance Council - who I named last but not least - the collaborative approach for this is important to improve the wellbeing for Aboriginal people.</a:t>
            </a:r>
          </a:p>
          <a:p>
            <a:endParaRPr lang="en-AU" dirty="0" smtClean="0"/>
          </a:p>
          <a:p>
            <a:r>
              <a:rPr lang="en-AU" dirty="0" smtClean="0"/>
              <a:t>Thank you very much.</a:t>
            </a:r>
          </a:p>
          <a:p>
            <a:endParaRPr lang="en-AU" dirty="0" smtClean="0"/>
          </a:p>
          <a:p>
            <a:r>
              <a:rPr lang="en-AU" dirty="0" smtClean="0"/>
              <a:t>[3:30]</a:t>
            </a:r>
            <a:endParaRPr lang="en-AU" dirty="0"/>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61</a:t>
            </a:fld>
            <a:endParaRPr lang="en-AU" dirty="0"/>
          </a:p>
        </p:txBody>
      </p:sp>
    </p:spTree>
    <p:extLst>
      <p:ext uri="{BB962C8B-B14F-4D97-AF65-F5344CB8AC3E}">
        <p14:creationId xmlns:p14="http://schemas.microsoft.com/office/powerpoint/2010/main" val="311706069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62</a:t>
            </a:fld>
            <a:endParaRPr lang="en-AU" dirty="0"/>
          </a:p>
        </p:txBody>
      </p:sp>
    </p:spTree>
    <p:extLst>
      <p:ext uri="{BB962C8B-B14F-4D97-AF65-F5344CB8AC3E}">
        <p14:creationId xmlns:p14="http://schemas.microsoft.com/office/powerpoint/2010/main" val="1101634153"/>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63</a:t>
            </a:fld>
            <a:endParaRPr lang="en-AU" dirty="0"/>
          </a:p>
        </p:txBody>
      </p:sp>
    </p:spTree>
    <p:extLst>
      <p:ext uri="{BB962C8B-B14F-4D97-AF65-F5344CB8AC3E}">
        <p14:creationId xmlns:p14="http://schemas.microsoft.com/office/powerpoint/2010/main" val="98335532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64</a:t>
            </a:fld>
            <a:endParaRPr lang="en-AU" dirty="0"/>
          </a:p>
        </p:txBody>
      </p:sp>
    </p:spTree>
    <p:extLst>
      <p:ext uri="{BB962C8B-B14F-4D97-AF65-F5344CB8AC3E}">
        <p14:creationId xmlns:p14="http://schemas.microsoft.com/office/powerpoint/2010/main" val="1422870153"/>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65</a:t>
            </a:fld>
            <a:endParaRPr lang="en-AU" dirty="0"/>
          </a:p>
        </p:txBody>
      </p:sp>
    </p:spTree>
    <p:extLst>
      <p:ext uri="{BB962C8B-B14F-4D97-AF65-F5344CB8AC3E}">
        <p14:creationId xmlns:p14="http://schemas.microsoft.com/office/powerpoint/2010/main" val="3587069232"/>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66</a:t>
            </a:fld>
            <a:endParaRPr lang="en-AU" dirty="0"/>
          </a:p>
        </p:txBody>
      </p:sp>
    </p:spTree>
    <p:extLst>
      <p:ext uri="{BB962C8B-B14F-4D97-AF65-F5344CB8AC3E}">
        <p14:creationId xmlns:p14="http://schemas.microsoft.com/office/powerpoint/2010/main" val="495328962"/>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67</a:t>
            </a:fld>
            <a:endParaRPr lang="en-AU" dirty="0"/>
          </a:p>
        </p:txBody>
      </p:sp>
    </p:spTree>
    <p:extLst>
      <p:ext uri="{BB962C8B-B14F-4D97-AF65-F5344CB8AC3E}">
        <p14:creationId xmlns:p14="http://schemas.microsoft.com/office/powerpoint/2010/main" val="15649894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7</a:t>
            </a:fld>
            <a:endParaRPr lang="en-AU" dirty="0"/>
          </a:p>
        </p:txBody>
      </p:sp>
    </p:spTree>
    <p:extLst>
      <p:ext uri="{BB962C8B-B14F-4D97-AF65-F5344CB8AC3E}">
        <p14:creationId xmlns:p14="http://schemas.microsoft.com/office/powerpoint/2010/main" val="24013087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8</a:t>
            </a:fld>
            <a:endParaRPr lang="en-AU" dirty="0"/>
          </a:p>
        </p:txBody>
      </p:sp>
    </p:spTree>
    <p:extLst>
      <p:ext uri="{BB962C8B-B14F-4D97-AF65-F5344CB8AC3E}">
        <p14:creationId xmlns:p14="http://schemas.microsoft.com/office/powerpoint/2010/main" val="5838680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Header Placeholder 3"/>
          <p:cNvSpPr>
            <a:spLocks noGrp="1"/>
          </p:cNvSpPr>
          <p:nvPr>
            <p:ph type="hdr" sz="quarter" idx="10"/>
          </p:nvPr>
        </p:nvSpPr>
        <p:spPr/>
        <p:txBody>
          <a:bodyPr/>
          <a:lstStyle/>
          <a:p>
            <a:pPr>
              <a:defRPr/>
            </a:pPr>
            <a:r>
              <a:rPr lang="en-AU" smtClean="0"/>
              <a:t>Health Performance Council Secretariat</a:t>
            </a:r>
            <a:endParaRPr lang="en-AU" dirty="0"/>
          </a:p>
        </p:txBody>
      </p:sp>
      <p:sp>
        <p:nvSpPr>
          <p:cNvPr id="5" name="Date Placeholder 4"/>
          <p:cNvSpPr>
            <a:spLocks noGrp="1"/>
          </p:cNvSpPr>
          <p:nvPr>
            <p:ph type="dt" idx="11"/>
          </p:nvPr>
        </p:nvSpPr>
        <p:spPr/>
        <p:txBody>
          <a:bodyPr/>
          <a:lstStyle/>
          <a:p>
            <a:pPr>
              <a:defRPr/>
            </a:pPr>
            <a:endParaRPr lang="en-AU" dirty="0"/>
          </a:p>
        </p:txBody>
      </p:sp>
      <p:sp>
        <p:nvSpPr>
          <p:cNvPr id="6" name="Footer Placeholder 5"/>
          <p:cNvSpPr>
            <a:spLocks noGrp="1"/>
          </p:cNvSpPr>
          <p:nvPr>
            <p:ph type="ftr" sz="quarter" idx="12"/>
          </p:nvPr>
        </p:nvSpPr>
        <p:spPr/>
        <p:txBody>
          <a:bodyPr/>
          <a:lstStyle/>
          <a:p>
            <a:pPr>
              <a:defRPr/>
            </a:pPr>
            <a:endParaRPr lang="en-AU" dirty="0"/>
          </a:p>
        </p:txBody>
      </p:sp>
      <p:sp>
        <p:nvSpPr>
          <p:cNvPr id="7" name="Slide Number Placeholder 6"/>
          <p:cNvSpPr>
            <a:spLocks noGrp="1"/>
          </p:cNvSpPr>
          <p:nvPr>
            <p:ph type="sldNum" sz="quarter" idx="13"/>
          </p:nvPr>
        </p:nvSpPr>
        <p:spPr/>
        <p:txBody>
          <a:bodyPr/>
          <a:lstStyle/>
          <a:p>
            <a:pPr>
              <a:defRPr/>
            </a:pPr>
            <a:fld id="{48655D1E-2BC6-4F73-9C5F-420CAF31BAAC}" type="slidenum">
              <a:rPr lang="en-AU" smtClean="0"/>
              <a:pPr>
                <a:defRPr/>
              </a:pPr>
              <a:t>9</a:t>
            </a:fld>
            <a:endParaRPr lang="en-AU" dirty="0"/>
          </a:p>
        </p:txBody>
      </p:sp>
    </p:spTree>
    <p:extLst>
      <p:ext uri="{BB962C8B-B14F-4D97-AF65-F5344CB8AC3E}">
        <p14:creationId xmlns:p14="http://schemas.microsoft.com/office/powerpoint/2010/main" val="26530933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fld id="{9D1796A1-3C0C-4152-8722-5ED62E5EE6FA}" type="datetimeFigureOut">
              <a:rPr lang="en-US" smtClean="0"/>
              <a:pPr>
                <a:defRPr/>
              </a:pPr>
              <a:t>10/4/2018</a:t>
            </a:fld>
            <a:endParaRPr lang="en-AU" dirty="0"/>
          </a:p>
        </p:txBody>
      </p:sp>
      <p:sp>
        <p:nvSpPr>
          <p:cNvPr id="4" name="Footer Placeholder 3"/>
          <p:cNvSpPr>
            <a:spLocks noGrp="1"/>
          </p:cNvSpPr>
          <p:nvPr>
            <p:ph type="ftr" sz="quarter" idx="11"/>
          </p:nvPr>
        </p:nvSpPr>
        <p:spPr/>
        <p:txBody>
          <a:bodyPr/>
          <a:lstStyle/>
          <a:p>
            <a:pPr>
              <a:defRPr/>
            </a:pPr>
            <a:endParaRPr lang="en-AU" dirty="0"/>
          </a:p>
        </p:txBody>
      </p:sp>
      <p:sp>
        <p:nvSpPr>
          <p:cNvPr id="5" name="Slide Number Placeholder 4"/>
          <p:cNvSpPr>
            <a:spLocks noGrp="1"/>
          </p:cNvSpPr>
          <p:nvPr>
            <p:ph type="sldNum" sz="quarter" idx="12"/>
          </p:nvPr>
        </p:nvSpPr>
        <p:spPr/>
        <p:txBody>
          <a:bodyPr/>
          <a:lstStyle/>
          <a:p>
            <a:pPr>
              <a:defRPr/>
            </a:pPr>
            <a:fld id="{210497B4-6C59-4A8E-981B-0EA6D68DA7B6}" type="slidenum">
              <a:rPr lang="en-AU" smtClean="0"/>
              <a:pPr>
                <a:defRPr/>
              </a:pPr>
              <a:t>‹#›</a:t>
            </a:fld>
            <a:endParaRPr lang="en-AU" dirty="0"/>
          </a:p>
        </p:txBody>
      </p:sp>
      <p:sp>
        <p:nvSpPr>
          <p:cNvPr id="6" name="Title Placeholder 1"/>
          <p:cNvSpPr>
            <a:spLocks noGrp="1"/>
          </p:cNvSpPr>
          <p:nvPr>
            <p:ph type="ctrTitle"/>
          </p:nvPr>
        </p:nvSpPr>
        <p:spPr>
          <a:xfrm>
            <a:off x="762001" y="1557340"/>
            <a:ext cx="5973763" cy="1470025"/>
          </a:xfrm>
        </p:spPr>
        <p:txBody>
          <a:bodyPr/>
          <a:lstStyle>
            <a:lvl1pPr>
              <a:defRPr smtClean="0">
                <a:solidFill>
                  <a:schemeClr val="tx2"/>
                </a:solidFill>
                <a:latin typeface="+mj-lt"/>
                <a:cs typeface="Arial" charset="0"/>
              </a:defRPr>
            </a:lvl1pPr>
          </a:lstStyle>
          <a:p>
            <a:pPr lvl="0"/>
            <a:r>
              <a:rPr lang="en-US" noProof="0" dirty="0" smtClean="0"/>
              <a:t>Click to edit Master title style</a:t>
            </a:r>
            <a:endParaRPr lang="en-AU" noProof="0" dirty="0" smtClean="0"/>
          </a:p>
        </p:txBody>
      </p:sp>
      <p:sp>
        <p:nvSpPr>
          <p:cNvPr id="7" name="Text Placeholder 2"/>
          <p:cNvSpPr>
            <a:spLocks noGrp="1"/>
          </p:cNvSpPr>
          <p:nvPr>
            <p:ph type="subTitle" idx="1"/>
          </p:nvPr>
        </p:nvSpPr>
        <p:spPr>
          <a:xfrm>
            <a:off x="762000" y="3860802"/>
            <a:ext cx="5975350" cy="982663"/>
          </a:xfrm>
        </p:spPr>
        <p:txBody>
          <a:bodyPr/>
          <a:lstStyle>
            <a:lvl1pPr marL="0" indent="0">
              <a:buFont typeface="Arial" charset="0"/>
              <a:buNone/>
              <a:defRPr smtClean="0">
                <a:solidFill>
                  <a:schemeClr val="accent1"/>
                </a:solidFill>
                <a:latin typeface="+mj-lt"/>
                <a:cs typeface="Arial" charset="0"/>
              </a:defRPr>
            </a:lvl1pPr>
          </a:lstStyle>
          <a:p>
            <a:pPr lvl="0"/>
            <a:r>
              <a:rPr lang="en-US" noProof="0" dirty="0" smtClean="0"/>
              <a:t>Click to edit Master subtitle style</a:t>
            </a:r>
            <a:endParaRPr lang="en-AU" noProof="0" dirty="0" smtClean="0"/>
          </a:p>
        </p:txBody>
      </p:sp>
    </p:spTree>
    <p:extLst>
      <p:ext uri="{BB962C8B-B14F-4D97-AF65-F5344CB8AC3E}">
        <p14:creationId xmlns:p14="http://schemas.microsoft.com/office/powerpoint/2010/main" val="298215983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AU" dirty="0"/>
          </a:p>
        </p:txBody>
      </p:sp>
      <p:sp>
        <p:nvSpPr>
          <p:cNvPr id="3" name="Content Placeholder 2"/>
          <p:cNvSpPr>
            <a:spLocks noGrp="1"/>
          </p:cNvSpPr>
          <p:nvPr>
            <p:ph idx="1"/>
          </p:nvPr>
        </p:nvSpPr>
        <p:spPr/>
        <p:txBody>
          <a:bodyPr/>
          <a:lstStyle>
            <a:lvl1pPr>
              <a:defRPr>
                <a:latin typeface="+mj-lt"/>
              </a:defRPr>
            </a:lvl1pPr>
            <a:lvl2pPr>
              <a:defRPr>
                <a:latin typeface="+mn-lt"/>
              </a:defRPr>
            </a:lvl2pPr>
            <a:lvl3pPr>
              <a:defRPr>
                <a:latin typeface="+mn-lt"/>
              </a:defRPr>
            </a:lvl3pPr>
            <a:lvl4pPr>
              <a:defRPr>
                <a:latin typeface="+mn-lt"/>
              </a:defRPr>
            </a:lvl4pPr>
            <a:lvl5pPr>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lvl1pPr>
          </a:lstStyle>
          <a:p>
            <a:pPr>
              <a:defRPr/>
            </a:pPr>
            <a:fld id="{D8988E41-B5A9-4BA9-AC95-8AD66C2065DE}" type="datetimeFigureOut">
              <a:rPr lang="en-US"/>
              <a:pPr>
                <a:defRPr/>
              </a:pPr>
              <a:t>10/4/2018</a:t>
            </a:fld>
            <a:endParaRPr lang="en-AU" dirty="0"/>
          </a:p>
        </p:txBody>
      </p:sp>
      <p:sp>
        <p:nvSpPr>
          <p:cNvPr id="5" name="Footer Placeholder 4"/>
          <p:cNvSpPr>
            <a:spLocks noGrp="1"/>
          </p:cNvSpPr>
          <p:nvPr>
            <p:ph type="ftr" sz="quarter" idx="11"/>
          </p:nvPr>
        </p:nvSpPr>
        <p:spPr/>
        <p:txBody>
          <a:bodyPr/>
          <a:lstStyle>
            <a:lvl1pPr>
              <a:defRPr/>
            </a:lvl1pPr>
          </a:lstStyle>
          <a:p>
            <a:pPr>
              <a:defRPr/>
            </a:pPr>
            <a:endParaRPr lang="en-AU" dirty="0"/>
          </a:p>
        </p:txBody>
      </p:sp>
      <p:sp>
        <p:nvSpPr>
          <p:cNvPr id="6" name="Slide Number Placeholder 5"/>
          <p:cNvSpPr>
            <a:spLocks noGrp="1"/>
          </p:cNvSpPr>
          <p:nvPr>
            <p:ph type="sldNum" sz="quarter" idx="12"/>
          </p:nvPr>
        </p:nvSpPr>
        <p:spPr/>
        <p:txBody>
          <a:bodyPr/>
          <a:lstStyle>
            <a:lvl1pPr>
              <a:defRPr/>
            </a:lvl1pPr>
          </a:lstStyle>
          <a:p>
            <a:pPr>
              <a:defRPr/>
            </a:pPr>
            <a:fld id="{4D465382-5C78-4502-9AC7-C6D7254B18C8}" type="slidenum">
              <a:rPr lang="en-AU"/>
              <a:pPr>
                <a:defRPr/>
              </a:pPr>
              <a:t>‹#›</a:t>
            </a:fld>
            <a:endParaRPr lang="en-AU" dirty="0"/>
          </a:p>
        </p:txBody>
      </p:sp>
    </p:spTree>
    <p:extLst>
      <p:ext uri="{BB962C8B-B14F-4D97-AF65-F5344CB8AC3E}">
        <p14:creationId xmlns:p14="http://schemas.microsoft.com/office/powerpoint/2010/main" val="197993474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AU" dirty="0"/>
          </a:p>
        </p:txBody>
      </p:sp>
      <p:sp>
        <p:nvSpPr>
          <p:cNvPr id="4" name="Date Placeholder 3"/>
          <p:cNvSpPr>
            <a:spLocks noGrp="1"/>
          </p:cNvSpPr>
          <p:nvPr>
            <p:ph type="dt" sz="half" idx="10"/>
          </p:nvPr>
        </p:nvSpPr>
        <p:spPr/>
        <p:txBody>
          <a:bodyPr/>
          <a:lstStyle>
            <a:lvl1pPr>
              <a:defRPr/>
            </a:lvl1pPr>
          </a:lstStyle>
          <a:p>
            <a:pPr>
              <a:defRPr/>
            </a:pPr>
            <a:fld id="{D8988E41-B5A9-4BA9-AC95-8AD66C2065DE}" type="datetimeFigureOut">
              <a:rPr lang="en-US"/>
              <a:pPr>
                <a:defRPr/>
              </a:pPr>
              <a:t>10/4/2018</a:t>
            </a:fld>
            <a:endParaRPr lang="en-AU" dirty="0"/>
          </a:p>
        </p:txBody>
      </p:sp>
      <p:sp>
        <p:nvSpPr>
          <p:cNvPr id="5" name="Footer Placeholder 4"/>
          <p:cNvSpPr>
            <a:spLocks noGrp="1"/>
          </p:cNvSpPr>
          <p:nvPr>
            <p:ph type="ftr" sz="quarter" idx="11"/>
          </p:nvPr>
        </p:nvSpPr>
        <p:spPr/>
        <p:txBody>
          <a:bodyPr/>
          <a:lstStyle>
            <a:lvl1pPr>
              <a:defRPr/>
            </a:lvl1pPr>
          </a:lstStyle>
          <a:p>
            <a:pPr>
              <a:defRPr/>
            </a:pPr>
            <a:endParaRPr lang="en-AU" dirty="0"/>
          </a:p>
        </p:txBody>
      </p:sp>
      <p:sp>
        <p:nvSpPr>
          <p:cNvPr id="6" name="Slide Number Placeholder 5"/>
          <p:cNvSpPr>
            <a:spLocks noGrp="1"/>
          </p:cNvSpPr>
          <p:nvPr>
            <p:ph type="sldNum" sz="quarter" idx="12"/>
          </p:nvPr>
        </p:nvSpPr>
        <p:spPr/>
        <p:txBody>
          <a:bodyPr/>
          <a:lstStyle>
            <a:lvl1pPr>
              <a:defRPr/>
            </a:lvl1pPr>
          </a:lstStyle>
          <a:p>
            <a:pPr>
              <a:defRPr/>
            </a:pPr>
            <a:fld id="{4D465382-5C78-4502-9AC7-C6D7254B18C8}" type="slidenum">
              <a:rPr lang="en-AU"/>
              <a:pPr>
                <a:defRPr/>
              </a:pPr>
              <a:t>‹#›</a:t>
            </a:fld>
            <a:endParaRPr lang="en-AU" dirty="0"/>
          </a:p>
        </p:txBody>
      </p:sp>
    </p:spTree>
    <p:extLst>
      <p:ext uri="{BB962C8B-B14F-4D97-AF65-F5344CB8AC3E}">
        <p14:creationId xmlns:p14="http://schemas.microsoft.com/office/powerpoint/2010/main" val="225633626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Image and expla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AU" dirty="0"/>
          </a:p>
        </p:txBody>
      </p:sp>
      <p:sp>
        <p:nvSpPr>
          <p:cNvPr id="3" name="Content Placeholder 2"/>
          <p:cNvSpPr>
            <a:spLocks noGrp="1"/>
          </p:cNvSpPr>
          <p:nvPr>
            <p:ph idx="1"/>
          </p:nvPr>
        </p:nvSpPr>
        <p:spPr>
          <a:xfrm>
            <a:off x="457200" y="1557338"/>
            <a:ext cx="7211144" cy="359494"/>
          </a:xfrm>
        </p:spPr>
        <p:txBody>
          <a:bodyPr/>
          <a:lstStyle>
            <a:lvl1pPr marL="0" indent="0">
              <a:buNone/>
              <a:defRPr sz="2000" b="1">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dirty="0"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D8988E41-B5A9-4BA9-AC95-8AD66C2065DE}" type="datetimeFigureOut">
              <a:rPr lang="en-US"/>
              <a:pPr>
                <a:defRPr/>
              </a:pPr>
              <a:t>10/4/2018</a:t>
            </a:fld>
            <a:endParaRPr lang="en-AU" dirty="0"/>
          </a:p>
        </p:txBody>
      </p:sp>
      <p:sp>
        <p:nvSpPr>
          <p:cNvPr id="5" name="Footer Placeholder 4"/>
          <p:cNvSpPr>
            <a:spLocks noGrp="1"/>
          </p:cNvSpPr>
          <p:nvPr>
            <p:ph type="ftr" sz="quarter" idx="11"/>
          </p:nvPr>
        </p:nvSpPr>
        <p:spPr/>
        <p:txBody>
          <a:bodyPr/>
          <a:lstStyle>
            <a:lvl1pPr>
              <a:defRPr/>
            </a:lvl1pPr>
          </a:lstStyle>
          <a:p>
            <a:pPr>
              <a:defRPr/>
            </a:pPr>
            <a:endParaRPr lang="en-AU" dirty="0"/>
          </a:p>
        </p:txBody>
      </p:sp>
      <p:sp>
        <p:nvSpPr>
          <p:cNvPr id="6" name="Slide Number Placeholder 5"/>
          <p:cNvSpPr>
            <a:spLocks noGrp="1"/>
          </p:cNvSpPr>
          <p:nvPr>
            <p:ph type="sldNum" sz="quarter" idx="12"/>
          </p:nvPr>
        </p:nvSpPr>
        <p:spPr/>
        <p:txBody>
          <a:bodyPr/>
          <a:lstStyle>
            <a:lvl1pPr>
              <a:defRPr/>
            </a:lvl1pPr>
          </a:lstStyle>
          <a:p>
            <a:pPr>
              <a:defRPr/>
            </a:pPr>
            <a:fld id="{4D465382-5C78-4502-9AC7-C6D7254B18C8}" type="slidenum">
              <a:rPr lang="en-AU"/>
              <a:pPr>
                <a:defRPr/>
              </a:pPr>
              <a:t>‹#›</a:t>
            </a:fld>
            <a:endParaRPr lang="en-AU" dirty="0"/>
          </a:p>
        </p:txBody>
      </p:sp>
      <p:sp>
        <p:nvSpPr>
          <p:cNvPr id="9" name="Content Placeholder 2"/>
          <p:cNvSpPr>
            <a:spLocks noGrp="1"/>
          </p:cNvSpPr>
          <p:nvPr>
            <p:ph idx="13"/>
          </p:nvPr>
        </p:nvSpPr>
        <p:spPr>
          <a:xfrm>
            <a:off x="467545" y="1988840"/>
            <a:ext cx="2700000" cy="3528392"/>
          </a:xfrm>
        </p:spPr>
        <p:txBody>
          <a:bodyPr/>
          <a:lstStyle>
            <a:lvl1pPr marL="0" indent="0">
              <a:buNone/>
              <a:defRPr sz="2000">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dirty="0" smtClean="0"/>
              <a:t>Click to edit Master text styles</a:t>
            </a:r>
          </a:p>
        </p:txBody>
      </p:sp>
      <p:sp>
        <p:nvSpPr>
          <p:cNvPr id="10" name="Content Placeholder 2"/>
          <p:cNvSpPr>
            <a:spLocks noGrp="1"/>
          </p:cNvSpPr>
          <p:nvPr>
            <p:ph idx="14"/>
          </p:nvPr>
        </p:nvSpPr>
        <p:spPr>
          <a:xfrm>
            <a:off x="3275856" y="1988840"/>
            <a:ext cx="4392488" cy="3528392"/>
          </a:xfrm>
        </p:spPr>
        <p:txBody>
          <a:bodyPr/>
          <a:lstStyle>
            <a:lvl1pPr marL="0" indent="0">
              <a:buNone/>
              <a:defRPr sz="2000">
                <a:latin typeface="+mn-lt"/>
              </a:defRPr>
            </a:lvl1pPr>
            <a:lvl2pPr>
              <a:defRPr>
                <a:latin typeface="+mn-lt"/>
              </a:defRPr>
            </a:lvl2pPr>
            <a:lvl3pPr>
              <a:defRPr>
                <a:latin typeface="+mn-lt"/>
              </a:defRPr>
            </a:lvl3pPr>
            <a:lvl4pPr>
              <a:defRPr>
                <a:latin typeface="+mn-lt"/>
              </a:defRPr>
            </a:lvl4pPr>
            <a:lvl5pPr>
              <a:defRPr>
                <a:latin typeface="+mn-lt"/>
              </a:defRPr>
            </a:lvl5pPr>
          </a:lstStyle>
          <a:p>
            <a:pPr lvl="0"/>
            <a:endParaRPr lang="en-US" dirty="0" smtClean="0"/>
          </a:p>
        </p:txBody>
      </p:sp>
    </p:spTree>
    <p:extLst>
      <p:ext uri="{BB962C8B-B14F-4D97-AF65-F5344CB8AC3E}">
        <p14:creationId xmlns:p14="http://schemas.microsoft.com/office/powerpoint/2010/main" val="360175118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subtit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AU" dirty="0"/>
          </a:p>
        </p:txBody>
      </p:sp>
      <p:sp>
        <p:nvSpPr>
          <p:cNvPr id="3" name="Content Placeholder 2"/>
          <p:cNvSpPr>
            <a:spLocks noGrp="1"/>
          </p:cNvSpPr>
          <p:nvPr>
            <p:ph idx="1"/>
          </p:nvPr>
        </p:nvSpPr>
        <p:spPr>
          <a:xfrm>
            <a:off x="457200" y="1557338"/>
            <a:ext cx="7211144" cy="359494"/>
          </a:xfrm>
        </p:spPr>
        <p:txBody>
          <a:bodyPr/>
          <a:lstStyle>
            <a:lvl1pPr marL="0" indent="0">
              <a:buNone/>
              <a:defRPr sz="2000" b="1">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dirty="0"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D8988E41-B5A9-4BA9-AC95-8AD66C2065DE}" type="datetimeFigureOut">
              <a:rPr lang="en-US"/>
              <a:pPr>
                <a:defRPr/>
              </a:pPr>
              <a:t>10/4/2018</a:t>
            </a:fld>
            <a:endParaRPr lang="en-AU" dirty="0"/>
          </a:p>
        </p:txBody>
      </p:sp>
      <p:sp>
        <p:nvSpPr>
          <p:cNvPr id="5" name="Footer Placeholder 4"/>
          <p:cNvSpPr>
            <a:spLocks noGrp="1"/>
          </p:cNvSpPr>
          <p:nvPr>
            <p:ph type="ftr" sz="quarter" idx="11"/>
          </p:nvPr>
        </p:nvSpPr>
        <p:spPr/>
        <p:txBody>
          <a:bodyPr/>
          <a:lstStyle>
            <a:lvl1pPr>
              <a:defRPr/>
            </a:lvl1pPr>
          </a:lstStyle>
          <a:p>
            <a:pPr>
              <a:defRPr/>
            </a:pPr>
            <a:endParaRPr lang="en-AU" dirty="0"/>
          </a:p>
        </p:txBody>
      </p:sp>
      <p:sp>
        <p:nvSpPr>
          <p:cNvPr id="6" name="Slide Number Placeholder 5"/>
          <p:cNvSpPr>
            <a:spLocks noGrp="1"/>
          </p:cNvSpPr>
          <p:nvPr>
            <p:ph type="sldNum" sz="quarter" idx="12"/>
          </p:nvPr>
        </p:nvSpPr>
        <p:spPr/>
        <p:txBody>
          <a:bodyPr/>
          <a:lstStyle>
            <a:lvl1pPr>
              <a:defRPr/>
            </a:lvl1pPr>
          </a:lstStyle>
          <a:p>
            <a:pPr>
              <a:defRPr/>
            </a:pPr>
            <a:fld id="{4D465382-5C78-4502-9AC7-C6D7254B18C8}" type="slidenum">
              <a:rPr lang="en-AU"/>
              <a:pPr>
                <a:defRPr/>
              </a:pPr>
              <a:t>‹#›</a:t>
            </a:fld>
            <a:endParaRPr lang="en-AU" dirty="0"/>
          </a:p>
        </p:txBody>
      </p:sp>
    </p:spTree>
    <p:extLst>
      <p:ext uri="{BB962C8B-B14F-4D97-AF65-F5344CB8AC3E}">
        <p14:creationId xmlns:p14="http://schemas.microsoft.com/office/powerpoint/2010/main" val="272652480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ubtitle_and_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AU" dirty="0"/>
          </a:p>
        </p:txBody>
      </p:sp>
      <p:sp>
        <p:nvSpPr>
          <p:cNvPr id="3" name="Content Placeholder 2"/>
          <p:cNvSpPr>
            <a:spLocks noGrp="1"/>
          </p:cNvSpPr>
          <p:nvPr>
            <p:ph idx="1"/>
          </p:nvPr>
        </p:nvSpPr>
        <p:spPr>
          <a:xfrm>
            <a:off x="457200" y="1557338"/>
            <a:ext cx="7211144" cy="431502"/>
          </a:xfrm>
        </p:spPr>
        <p:txBody>
          <a:bodyPr/>
          <a:lstStyle>
            <a:lvl1pPr marL="0" indent="0">
              <a:buNone/>
              <a:defRPr sz="2400" b="1">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dirty="0"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D8988E41-B5A9-4BA9-AC95-8AD66C2065DE}" type="datetimeFigureOut">
              <a:rPr lang="en-US"/>
              <a:pPr>
                <a:defRPr/>
              </a:pPr>
              <a:t>10/4/2018</a:t>
            </a:fld>
            <a:endParaRPr lang="en-AU" dirty="0"/>
          </a:p>
        </p:txBody>
      </p:sp>
      <p:sp>
        <p:nvSpPr>
          <p:cNvPr id="5" name="Footer Placeholder 4"/>
          <p:cNvSpPr>
            <a:spLocks noGrp="1"/>
          </p:cNvSpPr>
          <p:nvPr>
            <p:ph type="ftr" sz="quarter" idx="11"/>
          </p:nvPr>
        </p:nvSpPr>
        <p:spPr/>
        <p:txBody>
          <a:bodyPr/>
          <a:lstStyle>
            <a:lvl1pPr>
              <a:defRPr/>
            </a:lvl1pPr>
          </a:lstStyle>
          <a:p>
            <a:pPr>
              <a:defRPr/>
            </a:pPr>
            <a:endParaRPr lang="en-AU" dirty="0"/>
          </a:p>
        </p:txBody>
      </p:sp>
      <p:sp>
        <p:nvSpPr>
          <p:cNvPr id="6" name="Slide Number Placeholder 5"/>
          <p:cNvSpPr>
            <a:spLocks noGrp="1"/>
          </p:cNvSpPr>
          <p:nvPr>
            <p:ph type="sldNum" sz="quarter" idx="12"/>
          </p:nvPr>
        </p:nvSpPr>
        <p:spPr/>
        <p:txBody>
          <a:bodyPr/>
          <a:lstStyle>
            <a:lvl1pPr>
              <a:defRPr/>
            </a:lvl1pPr>
          </a:lstStyle>
          <a:p>
            <a:pPr>
              <a:defRPr/>
            </a:pPr>
            <a:fld id="{4D465382-5C78-4502-9AC7-C6D7254B18C8}" type="slidenum">
              <a:rPr lang="en-AU"/>
              <a:pPr>
                <a:defRPr/>
              </a:pPr>
              <a:t>‹#›</a:t>
            </a:fld>
            <a:endParaRPr lang="en-AU" dirty="0"/>
          </a:p>
        </p:txBody>
      </p:sp>
      <p:sp>
        <p:nvSpPr>
          <p:cNvPr id="9" name="Content Placeholder 2"/>
          <p:cNvSpPr>
            <a:spLocks noGrp="1"/>
          </p:cNvSpPr>
          <p:nvPr>
            <p:ph idx="13"/>
          </p:nvPr>
        </p:nvSpPr>
        <p:spPr>
          <a:xfrm>
            <a:off x="467545" y="2060848"/>
            <a:ext cx="7056784" cy="3456384"/>
          </a:xfrm>
        </p:spPr>
        <p:txBody>
          <a:bodyPr/>
          <a:lstStyle>
            <a:lvl1pPr marL="342900" indent="-342900">
              <a:buFont typeface="Calibri" panose="020F0502020204030204" pitchFamily="34" charset="0"/>
              <a:buChar char="&gt;"/>
              <a:defRPr sz="2400">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Tree>
    <p:extLst>
      <p:ext uri="{BB962C8B-B14F-4D97-AF65-F5344CB8AC3E}">
        <p14:creationId xmlns:p14="http://schemas.microsoft.com/office/powerpoint/2010/main" val="413383201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484439" y="2928936"/>
            <a:ext cx="6230966" cy="1362075"/>
          </a:xfrm>
        </p:spPr>
        <p:txBody>
          <a:bodyPr anchor="t">
            <a:normAutofit/>
          </a:bodyPr>
          <a:lstStyle>
            <a:lvl1pPr algn="l">
              <a:defRPr sz="3200" b="0" cap="none" baseline="0"/>
            </a:lvl1pPr>
          </a:lstStyle>
          <a:p>
            <a:r>
              <a:rPr lang="en-US" dirty="0" smtClean="0"/>
              <a:t>Click to edit Master title style</a:t>
            </a:r>
            <a:endParaRPr lang="en-AU" dirty="0"/>
          </a:p>
        </p:txBody>
      </p:sp>
      <p:sp>
        <p:nvSpPr>
          <p:cNvPr id="3" name="Date Placeholder 3"/>
          <p:cNvSpPr>
            <a:spLocks noGrp="1"/>
          </p:cNvSpPr>
          <p:nvPr>
            <p:ph type="dt" sz="half" idx="10"/>
          </p:nvPr>
        </p:nvSpPr>
        <p:spPr/>
        <p:txBody>
          <a:bodyPr/>
          <a:lstStyle>
            <a:lvl1pPr>
              <a:defRPr/>
            </a:lvl1pPr>
          </a:lstStyle>
          <a:p>
            <a:pPr>
              <a:defRPr/>
            </a:pPr>
            <a:fld id="{B1059385-1D5A-4812-9027-010F26B08782}" type="datetimeFigureOut">
              <a:rPr lang="en-US"/>
              <a:pPr>
                <a:defRPr/>
              </a:pPr>
              <a:t>10/4/2018</a:t>
            </a:fld>
            <a:endParaRPr lang="en-AU" dirty="0"/>
          </a:p>
        </p:txBody>
      </p:sp>
      <p:sp>
        <p:nvSpPr>
          <p:cNvPr id="4" name="Footer Placeholder 4"/>
          <p:cNvSpPr>
            <a:spLocks noGrp="1"/>
          </p:cNvSpPr>
          <p:nvPr>
            <p:ph type="ftr" sz="quarter" idx="11"/>
          </p:nvPr>
        </p:nvSpPr>
        <p:spPr/>
        <p:txBody>
          <a:bodyPr/>
          <a:lstStyle>
            <a:lvl1pPr>
              <a:defRPr/>
            </a:lvl1pPr>
          </a:lstStyle>
          <a:p>
            <a:pPr>
              <a:defRPr/>
            </a:pPr>
            <a:endParaRPr lang="en-AU" dirty="0"/>
          </a:p>
        </p:txBody>
      </p:sp>
      <p:sp>
        <p:nvSpPr>
          <p:cNvPr id="5" name="Slide Number Placeholder 5"/>
          <p:cNvSpPr>
            <a:spLocks noGrp="1"/>
          </p:cNvSpPr>
          <p:nvPr>
            <p:ph type="sldNum" sz="quarter" idx="12"/>
          </p:nvPr>
        </p:nvSpPr>
        <p:spPr/>
        <p:txBody>
          <a:bodyPr/>
          <a:lstStyle>
            <a:lvl1pPr>
              <a:defRPr/>
            </a:lvl1pPr>
          </a:lstStyle>
          <a:p>
            <a:pPr>
              <a:defRPr/>
            </a:pPr>
            <a:fld id="{190B59B2-20D1-4783-9E30-9A799F14F184}" type="slidenum">
              <a:rPr lang="en-AU"/>
              <a:pPr>
                <a:defRPr/>
              </a:pPr>
              <a:t>‹#›</a:t>
            </a:fld>
            <a:endParaRPr lang="en-AU" dirty="0"/>
          </a:p>
        </p:txBody>
      </p:sp>
    </p:spTree>
    <p:extLst>
      <p:ext uri="{BB962C8B-B14F-4D97-AF65-F5344CB8AC3E}">
        <p14:creationId xmlns:p14="http://schemas.microsoft.com/office/powerpoint/2010/main" val="271235769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3217C14-09B5-414C-AF56-F53EE8DAD2D2}" type="datetimeFigureOut">
              <a:rPr lang="en-US"/>
              <a:pPr>
                <a:defRPr/>
              </a:pPr>
              <a:t>10/4/2018</a:t>
            </a:fld>
            <a:endParaRPr lang="en-AU" dirty="0"/>
          </a:p>
        </p:txBody>
      </p:sp>
      <p:sp>
        <p:nvSpPr>
          <p:cNvPr id="3" name="Footer Placeholder 4"/>
          <p:cNvSpPr>
            <a:spLocks noGrp="1"/>
          </p:cNvSpPr>
          <p:nvPr>
            <p:ph type="ftr" sz="quarter" idx="11"/>
          </p:nvPr>
        </p:nvSpPr>
        <p:spPr/>
        <p:txBody>
          <a:bodyPr/>
          <a:lstStyle>
            <a:lvl1pPr>
              <a:defRPr/>
            </a:lvl1pPr>
          </a:lstStyle>
          <a:p>
            <a:pPr>
              <a:defRPr/>
            </a:pPr>
            <a:endParaRPr lang="en-AU" dirty="0"/>
          </a:p>
        </p:txBody>
      </p:sp>
      <p:sp>
        <p:nvSpPr>
          <p:cNvPr id="4" name="Slide Number Placeholder 5"/>
          <p:cNvSpPr>
            <a:spLocks noGrp="1"/>
          </p:cNvSpPr>
          <p:nvPr>
            <p:ph type="sldNum" sz="quarter" idx="12"/>
          </p:nvPr>
        </p:nvSpPr>
        <p:spPr/>
        <p:txBody>
          <a:bodyPr/>
          <a:lstStyle>
            <a:lvl1pPr>
              <a:defRPr/>
            </a:lvl1pPr>
          </a:lstStyle>
          <a:p>
            <a:pPr>
              <a:defRPr/>
            </a:pPr>
            <a:fld id="{28612BC1-95DD-4A0D-9020-25705BCC02D1}" type="slidenum">
              <a:rPr lang="en-AU"/>
              <a:pPr>
                <a:defRPr/>
              </a:pPr>
              <a:t>‹#›</a:t>
            </a:fld>
            <a:endParaRPr lang="en-AU" dirty="0"/>
          </a:p>
        </p:txBody>
      </p:sp>
    </p:spTree>
    <p:extLst>
      <p:ext uri="{BB962C8B-B14F-4D97-AF65-F5344CB8AC3E}">
        <p14:creationId xmlns:p14="http://schemas.microsoft.com/office/powerpoint/2010/main" val="361506835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1" name="Picture 13" descr="PPT_HPC-0"/>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6" name="Title Placeholder 1"/>
          <p:cNvSpPr>
            <a:spLocks noGrp="1"/>
          </p:cNvSpPr>
          <p:nvPr>
            <p:ph type="title"/>
          </p:nvPr>
        </p:nvSpPr>
        <p:spPr bwMode="auto">
          <a:xfrm>
            <a:off x="457200" y="274638"/>
            <a:ext cx="626427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endParaRPr lang="en-AU" altLang="en-US" dirty="0" smtClean="0"/>
          </a:p>
        </p:txBody>
      </p:sp>
      <p:sp>
        <p:nvSpPr>
          <p:cNvPr id="1027" name="Text Placeholder 2"/>
          <p:cNvSpPr>
            <a:spLocks noGrp="1"/>
          </p:cNvSpPr>
          <p:nvPr>
            <p:ph type="body" idx="1"/>
          </p:nvPr>
        </p:nvSpPr>
        <p:spPr bwMode="auto">
          <a:xfrm>
            <a:off x="457200" y="1557338"/>
            <a:ext cx="6264275" cy="39598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endParaRPr lang="en-AU" altLang="en-US" dirty="0" smtClean="0"/>
          </a:p>
        </p:txBody>
      </p:sp>
      <p:sp>
        <p:nvSpPr>
          <p:cNvPr id="4" name="Date Placeholder 3"/>
          <p:cNvSpPr>
            <a:spLocks noGrp="1"/>
          </p:cNvSpPr>
          <p:nvPr>
            <p:ph type="dt" sz="half" idx="2"/>
          </p:nvPr>
        </p:nvSpPr>
        <p:spPr>
          <a:xfrm>
            <a:off x="142875" y="6072188"/>
            <a:ext cx="2133600" cy="220662"/>
          </a:xfrm>
          <a:prstGeom prst="rect">
            <a:avLst/>
          </a:prstGeom>
        </p:spPr>
        <p:txBody>
          <a:bodyPr vert="horz" lIns="91440" tIns="45720" rIns="91440" bIns="45720" rtlCol="0" anchor="ctr"/>
          <a:lstStyle>
            <a:lvl1pPr algn="l" fontAlgn="auto">
              <a:spcBef>
                <a:spcPts val="0"/>
              </a:spcBef>
              <a:spcAft>
                <a:spcPts val="0"/>
              </a:spcAft>
              <a:defRPr sz="900">
                <a:solidFill>
                  <a:schemeClr val="tx1">
                    <a:tint val="75000"/>
                  </a:schemeClr>
                </a:solidFill>
                <a:latin typeface="Arial" pitchFamily="34" charset="0"/>
                <a:cs typeface="Arial" pitchFamily="34" charset="0"/>
              </a:defRPr>
            </a:lvl1pPr>
          </a:lstStyle>
          <a:p>
            <a:pPr>
              <a:defRPr/>
            </a:pPr>
            <a:fld id="{9D1796A1-3C0C-4152-8722-5ED62E5EE6FA}" type="datetimeFigureOut">
              <a:rPr lang="en-US"/>
              <a:pPr>
                <a:defRPr/>
              </a:pPr>
              <a:t>10/4/2018</a:t>
            </a:fld>
            <a:endParaRPr lang="en-AU" dirty="0"/>
          </a:p>
        </p:txBody>
      </p:sp>
      <p:sp>
        <p:nvSpPr>
          <p:cNvPr id="5" name="Footer Placeholder 4"/>
          <p:cNvSpPr>
            <a:spLocks noGrp="1"/>
          </p:cNvSpPr>
          <p:nvPr>
            <p:ph type="ftr" sz="quarter" idx="3"/>
          </p:nvPr>
        </p:nvSpPr>
        <p:spPr>
          <a:xfrm>
            <a:off x="2462213" y="6500813"/>
            <a:ext cx="2895600" cy="220662"/>
          </a:xfrm>
          <a:prstGeom prst="rect">
            <a:avLst/>
          </a:prstGeom>
        </p:spPr>
        <p:txBody>
          <a:bodyPr vert="horz" lIns="91440" tIns="45720" rIns="91440" bIns="45720" rtlCol="0" anchor="ctr"/>
          <a:lstStyle>
            <a:lvl1pPr algn="ctr" fontAlgn="auto">
              <a:spcBef>
                <a:spcPts val="0"/>
              </a:spcBef>
              <a:spcAft>
                <a:spcPts val="0"/>
              </a:spcAft>
              <a:defRPr sz="900">
                <a:solidFill>
                  <a:schemeClr val="tx1">
                    <a:tint val="75000"/>
                  </a:schemeClr>
                </a:solidFill>
                <a:latin typeface="Arial" pitchFamily="34" charset="0"/>
                <a:cs typeface="Arial" pitchFamily="34" charset="0"/>
              </a:defRPr>
            </a:lvl1pPr>
          </a:lstStyle>
          <a:p>
            <a:pPr>
              <a:defRPr/>
            </a:pPr>
            <a:endParaRPr lang="en-AU" dirty="0"/>
          </a:p>
        </p:txBody>
      </p:sp>
      <p:sp>
        <p:nvSpPr>
          <p:cNvPr id="6" name="Slide Number Placeholder 5"/>
          <p:cNvSpPr>
            <a:spLocks noGrp="1"/>
          </p:cNvSpPr>
          <p:nvPr>
            <p:ph type="sldNum" sz="quarter" idx="4"/>
          </p:nvPr>
        </p:nvSpPr>
        <p:spPr>
          <a:xfrm>
            <a:off x="142875" y="6500813"/>
            <a:ext cx="2133600" cy="220662"/>
          </a:xfrm>
          <a:prstGeom prst="rect">
            <a:avLst/>
          </a:prstGeom>
        </p:spPr>
        <p:txBody>
          <a:bodyPr vert="horz" lIns="91440" tIns="45720" rIns="91440" bIns="45720" rtlCol="0" anchor="ctr"/>
          <a:lstStyle>
            <a:lvl1pPr algn="l" fontAlgn="auto">
              <a:spcBef>
                <a:spcPts val="0"/>
              </a:spcBef>
              <a:spcAft>
                <a:spcPts val="0"/>
              </a:spcAft>
              <a:defRPr sz="900">
                <a:solidFill>
                  <a:schemeClr val="tx1">
                    <a:tint val="75000"/>
                  </a:schemeClr>
                </a:solidFill>
                <a:latin typeface="Arial" pitchFamily="34" charset="0"/>
                <a:cs typeface="Arial" pitchFamily="34" charset="0"/>
              </a:defRPr>
            </a:lvl1pPr>
          </a:lstStyle>
          <a:p>
            <a:pPr>
              <a:defRPr/>
            </a:pPr>
            <a:fld id="{210497B4-6C59-4A8E-981B-0EA6D68DA7B6}" type="slidenum">
              <a:rPr lang="en-AU"/>
              <a:pPr>
                <a:defRPr/>
              </a:pPr>
              <a:t>‹#›</a:t>
            </a:fld>
            <a:endParaRPr lang="en-AU" dirty="0"/>
          </a:p>
        </p:txBody>
      </p:sp>
    </p:spTree>
  </p:cSld>
  <p:clrMap bg1="lt1" tx1="dk1" bg2="lt2" tx2="dk2" accent1="accent1" accent2="accent2" accent3="accent3" accent4="accent4" accent5="accent5" accent6="accent6" hlink="hlink" folHlink="folHlink"/>
  <p:sldLayoutIdLst>
    <p:sldLayoutId id="2147483701" r:id="rId1"/>
    <p:sldLayoutId id="2147483693" r:id="rId2"/>
    <p:sldLayoutId id="2147483699" r:id="rId3"/>
    <p:sldLayoutId id="2147483697" r:id="rId4"/>
    <p:sldLayoutId id="2147483700" r:id="rId5"/>
    <p:sldLayoutId id="2147483698" r:id="rId6"/>
    <p:sldLayoutId id="2147483694" r:id="rId7"/>
    <p:sldLayoutId id="2147483695" r:id="rId8"/>
  </p:sldLayoutIdLst>
  <p:timing>
    <p:tnLst>
      <p:par>
        <p:cTn id="1" dur="indefinite" restart="never" nodeType="tmRoot"/>
      </p:par>
    </p:tnLst>
  </p:timing>
  <p:txStyles>
    <p:titleStyle>
      <a:lvl1pPr algn="l" rtl="0" eaLnBrk="0" fontAlgn="base" hangingPunct="0">
        <a:spcBef>
          <a:spcPct val="0"/>
        </a:spcBef>
        <a:spcAft>
          <a:spcPct val="0"/>
        </a:spcAft>
        <a:defRPr sz="3200" kern="1200">
          <a:solidFill>
            <a:schemeClr val="accent1"/>
          </a:solidFill>
          <a:latin typeface="+mj-lt"/>
          <a:ea typeface="+mj-ea"/>
          <a:cs typeface="Arial" pitchFamily="34" charset="0"/>
        </a:defRPr>
      </a:lvl1pPr>
      <a:lvl2pPr algn="l" rtl="0" eaLnBrk="0" fontAlgn="base" hangingPunct="0">
        <a:spcBef>
          <a:spcPct val="0"/>
        </a:spcBef>
        <a:spcAft>
          <a:spcPct val="0"/>
        </a:spcAft>
        <a:defRPr sz="3200">
          <a:solidFill>
            <a:srgbClr val="0092CF"/>
          </a:solidFill>
          <a:latin typeface="Arial" charset="0"/>
          <a:cs typeface="Arial" charset="0"/>
        </a:defRPr>
      </a:lvl2pPr>
      <a:lvl3pPr algn="l" rtl="0" eaLnBrk="0" fontAlgn="base" hangingPunct="0">
        <a:spcBef>
          <a:spcPct val="0"/>
        </a:spcBef>
        <a:spcAft>
          <a:spcPct val="0"/>
        </a:spcAft>
        <a:defRPr sz="3200">
          <a:solidFill>
            <a:srgbClr val="0092CF"/>
          </a:solidFill>
          <a:latin typeface="Arial" charset="0"/>
          <a:cs typeface="Arial" charset="0"/>
        </a:defRPr>
      </a:lvl3pPr>
      <a:lvl4pPr algn="l" rtl="0" eaLnBrk="0" fontAlgn="base" hangingPunct="0">
        <a:spcBef>
          <a:spcPct val="0"/>
        </a:spcBef>
        <a:spcAft>
          <a:spcPct val="0"/>
        </a:spcAft>
        <a:defRPr sz="3200">
          <a:solidFill>
            <a:srgbClr val="0092CF"/>
          </a:solidFill>
          <a:latin typeface="Arial" charset="0"/>
          <a:cs typeface="Arial" charset="0"/>
        </a:defRPr>
      </a:lvl4pPr>
      <a:lvl5pPr algn="l" rtl="0" eaLnBrk="0" fontAlgn="base" hangingPunct="0">
        <a:spcBef>
          <a:spcPct val="0"/>
        </a:spcBef>
        <a:spcAft>
          <a:spcPct val="0"/>
        </a:spcAft>
        <a:defRPr sz="3200">
          <a:solidFill>
            <a:srgbClr val="0092CF"/>
          </a:solidFill>
          <a:latin typeface="Arial" charset="0"/>
          <a:cs typeface="Arial" charset="0"/>
        </a:defRPr>
      </a:lvl5pPr>
      <a:lvl6pPr marL="457200" algn="l" rtl="0" eaLnBrk="1" fontAlgn="base" hangingPunct="1">
        <a:spcBef>
          <a:spcPct val="0"/>
        </a:spcBef>
        <a:spcAft>
          <a:spcPct val="0"/>
        </a:spcAft>
        <a:defRPr sz="3200">
          <a:solidFill>
            <a:srgbClr val="0092CF"/>
          </a:solidFill>
          <a:latin typeface="Arial" charset="0"/>
          <a:cs typeface="Arial" charset="0"/>
        </a:defRPr>
      </a:lvl6pPr>
      <a:lvl7pPr marL="914400" algn="l" rtl="0" eaLnBrk="1" fontAlgn="base" hangingPunct="1">
        <a:spcBef>
          <a:spcPct val="0"/>
        </a:spcBef>
        <a:spcAft>
          <a:spcPct val="0"/>
        </a:spcAft>
        <a:defRPr sz="3200">
          <a:solidFill>
            <a:srgbClr val="0092CF"/>
          </a:solidFill>
          <a:latin typeface="Arial" charset="0"/>
          <a:cs typeface="Arial" charset="0"/>
        </a:defRPr>
      </a:lvl7pPr>
      <a:lvl8pPr marL="1371600" algn="l" rtl="0" eaLnBrk="1" fontAlgn="base" hangingPunct="1">
        <a:spcBef>
          <a:spcPct val="0"/>
        </a:spcBef>
        <a:spcAft>
          <a:spcPct val="0"/>
        </a:spcAft>
        <a:defRPr sz="3200">
          <a:solidFill>
            <a:srgbClr val="0092CF"/>
          </a:solidFill>
          <a:latin typeface="Arial" charset="0"/>
          <a:cs typeface="Arial" charset="0"/>
        </a:defRPr>
      </a:lvl8pPr>
      <a:lvl9pPr marL="1828800" algn="l" rtl="0" eaLnBrk="1" fontAlgn="base" hangingPunct="1">
        <a:spcBef>
          <a:spcPct val="0"/>
        </a:spcBef>
        <a:spcAft>
          <a:spcPct val="0"/>
        </a:spcAft>
        <a:defRPr sz="3200">
          <a:solidFill>
            <a:srgbClr val="0092CF"/>
          </a:solidFill>
          <a:latin typeface="Arial" charset="0"/>
          <a:cs typeface="Arial" charset="0"/>
        </a:defRPr>
      </a:lvl9pPr>
    </p:titleStyle>
    <p:bodyStyle>
      <a:lvl1pPr marL="342900" indent="-342900" algn="l" rtl="0" eaLnBrk="0" fontAlgn="base" hangingPunct="0">
        <a:spcBef>
          <a:spcPct val="20000"/>
        </a:spcBef>
        <a:spcAft>
          <a:spcPct val="0"/>
        </a:spcAft>
        <a:buClr>
          <a:schemeClr val="tx2"/>
        </a:buClr>
        <a:buFont typeface="Arial" charset="0"/>
        <a:buChar char="&gt;"/>
        <a:defRPr sz="2400" kern="1200">
          <a:solidFill>
            <a:srgbClr val="000000"/>
          </a:solidFill>
          <a:latin typeface="Arial" pitchFamily="34" charset="0"/>
          <a:ea typeface="+mn-ea"/>
          <a:cs typeface="Arial" pitchFamily="34" charset="0"/>
        </a:defRPr>
      </a:lvl1pPr>
      <a:lvl2pPr marL="742950" indent="-285750" algn="l" rtl="0" eaLnBrk="0" fontAlgn="base" hangingPunct="0">
        <a:spcBef>
          <a:spcPct val="20000"/>
        </a:spcBef>
        <a:spcAft>
          <a:spcPct val="0"/>
        </a:spcAft>
        <a:buClr>
          <a:schemeClr val="tx2"/>
        </a:buClr>
        <a:buFont typeface="Arial" charset="0"/>
        <a:buChar char="•"/>
        <a:defRPr sz="2000" kern="1200">
          <a:solidFill>
            <a:srgbClr val="000000"/>
          </a:solidFill>
          <a:latin typeface="Arial" pitchFamily="34" charset="0"/>
          <a:ea typeface="+mn-ea"/>
          <a:cs typeface="Arial" pitchFamily="34" charset="0"/>
        </a:defRPr>
      </a:lvl2pPr>
      <a:lvl3pPr marL="1143000" indent="-228600" algn="l" rtl="0" eaLnBrk="0" fontAlgn="base" hangingPunct="0">
        <a:spcBef>
          <a:spcPct val="20000"/>
        </a:spcBef>
        <a:spcAft>
          <a:spcPct val="0"/>
        </a:spcAft>
        <a:buClr>
          <a:schemeClr val="tx2"/>
        </a:buClr>
        <a:buSzPct val="87000"/>
        <a:buFont typeface="Wingdings" pitchFamily="2" charset="2"/>
        <a:buChar char="§"/>
        <a:defRPr kern="1200">
          <a:solidFill>
            <a:srgbClr val="000000"/>
          </a:solidFill>
          <a:latin typeface="Arial" pitchFamily="34" charset="0"/>
          <a:ea typeface="+mn-ea"/>
          <a:cs typeface="Arial" pitchFamily="34" charset="0"/>
        </a:defRPr>
      </a:lvl3pPr>
      <a:lvl4pPr marL="1600200" indent="-228600" algn="l" rtl="0" eaLnBrk="0" fontAlgn="base" hangingPunct="0">
        <a:spcBef>
          <a:spcPct val="20000"/>
        </a:spcBef>
        <a:spcAft>
          <a:spcPct val="0"/>
        </a:spcAft>
        <a:buClr>
          <a:schemeClr val="tx2"/>
        </a:buClr>
        <a:buFont typeface="Arial" charset="0"/>
        <a:buChar char="&gt;"/>
        <a:defRPr kern="1200">
          <a:solidFill>
            <a:srgbClr val="ACA095"/>
          </a:solidFill>
          <a:latin typeface="Arial" pitchFamily="34" charset="0"/>
          <a:ea typeface="+mn-ea"/>
          <a:cs typeface="Arial" pitchFamily="34" charset="0"/>
        </a:defRPr>
      </a:lvl4pPr>
      <a:lvl5pPr marL="2057400" indent="-228600" algn="l" rtl="0" eaLnBrk="0" fontAlgn="base" hangingPunct="0">
        <a:spcBef>
          <a:spcPct val="20000"/>
        </a:spcBef>
        <a:spcAft>
          <a:spcPct val="0"/>
        </a:spcAft>
        <a:buClr>
          <a:schemeClr val="tx2"/>
        </a:buClr>
        <a:buFont typeface="Arial" charset="0"/>
        <a:buChar char="&gt;"/>
        <a:defRPr kern="1200">
          <a:solidFill>
            <a:srgbClr val="ACA095"/>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8" Type="http://schemas.openxmlformats.org/officeDocument/2006/relationships/image" Target="../media/image11.emf"/><Relationship Id="rId3" Type="http://schemas.openxmlformats.org/officeDocument/2006/relationships/image" Target="../media/image6.emf"/><Relationship Id="rId7" Type="http://schemas.openxmlformats.org/officeDocument/2006/relationships/image" Target="../media/image10.emf"/><Relationship Id="rId2" Type="http://schemas.openxmlformats.org/officeDocument/2006/relationships/notesSlide" Target="../notesSlides/notesSlide52.xml"/><Relationship Id="rId1" Type="http://schemas.openxmlformats.org/officeDocument/2006/relationships/slideLayout" Target="../slideLayouts/slideLayout4.xml"/><Relationship Id="rId6" Type="http://schemas.openxmlformats.org/officeDocument/2006/relationships/image" Target="../media/image9.emf"/><Relationship Id="rId5" Type="http://schemas.openxmlformats.org/officeDocument/2006/relationships/image" Target="../media/image8.emf"/><Relationship Id="rId4" Type="http://schemas.openxmlformats.org/officeDocument/2006/relationships/image" Target="../media/image7.emf"/></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9.xml"/><Relationship Id="rId1" Type="http://schemas.openxmlformats.org/officeDocument/2006/relationships/slideLayout" Target="../slideLayouts/slideLayout4.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7.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p:cNvSpPr txBox="1">
            <a:spLocks/>
          </p:cNvSpPr>
          <p:nvPr/>
        </p:nvSpPr>
        <p:spPr>
          <a:xfrm>
            <a:off x="762001" y="1557341"/>
            <a:ext cx="5973763" cy="719532"/>
          </a:xfrm>
          <a:prstGeom prst="rect">
            <a:avLst/>
          </a:prstGeom>
        </p:spPr>
        <p:txBody>
          <a:bodyPr/>
          <a:lstStyle>
            <a:lvl1pPr algn="l" rtl="0" eaLnBrk="0" fontAlgn="base" hangingPunct="0">
              <a:spcBef>
                <a:spcPct val="0"/>
              </a:spcBef>
              <a:spcAft>
                <a:spcPct val="0"/>
              </a:spcAft>
              <a:defRPr sz="3200" kern="1200">
                <a:solidFill>
                  <a:schemeClr val="accent1"/>
                </a:solidFill>
                <a:latin typeface="+mj-lt"/>
                <a:ea typeface="+mj-ea"/>
                <a:cs typeface="Arial" pitchFamily="34" charset="0"/>
              </a:defRPr>
            </a:lvl1pPr>
            <a:lvl2pPr algn="l" rtl="0" eaLnBrk="0" fontAlgn="base" hangingPunct="0">
              <a:spcBef>
                <a:spcPct val="0"/>
              </a:spcBef>
              <a:spcAft>
                <a:spcPct val="0"/>
              </a:spcAft>
              <a:defRPr sz="3200">
                <a:solidFill>
                  <a:srgbClr val="0092CF"/>
                </a:solidFill>
                <a:latin typeface="Arial" charset="0"/>
                <a:cs typeface="Arial" charset="0"/>
              </a:defRPr>
            </a:lvl2pPr>
            <a:lvl3pPr algn="l" rtl="0" eaLnBrk="0" fontAlgn="base" hangingPunct="0">
              <a:spcBef>
                <a:spcPct val="0"/>
              </a:spcBef>
              <a:spcAft>
                <a:spcPct val="0"/>
              </a:spcAft>
              <a:defRPr sz="3200">
                <a:solidFill>
                  <a:srgbClr val="0092CF"/>
                </a:solidFill>
                <a:latin typeface="Arial" charset="0"/>
                <a:cs typeface="Arial" charset="0"/>
              </a:defRPr>
            </a:lvl3pPr>
            <a:lvl4pPr algn="l" rtl="0" eaLnBrk="0" fontAlgn="base" hangingPunct="0">
              <a:spcBef>
                <a:spcPct val="0"/>
              </a:spcBef>
              <a:spcAft>
                <a:spcPct val="0"/>
              </a:spcAft>
              <a:defRPr sz="3200">
                <a:solidFill>
                  <a:srgbClr val="0092CF"/>
                </a:solidFill>
                <a:latin typeface="Arial" charset="0"/>
                <a:cs typeface="Arial" charset="0"/>
              </a:defRPr>
            </a:lvl4pPr>
            <a:lvl5pPr algn="l" rtl="0" eaLnBrk="0" fontAlgn="base" hangingPunct="0">
              <a:spcBef>
                <a:spcPct val="0"/>
              </a:spcBef>
              <a:spcAft>
                <a:spcPct val="0"/>
              </a:spcAft>
              <a:defRPr sz="3200">
                <a:solidFill>
                  <a:srgbClr val="0092CF"/>
                </a:solidFill>
                <a:latin typeface="Arial" charset="0"/>
                <a:cs typeface="Arial" charset="0"/>
              </a:defRPr>
            </a:lvl5pPr>
            <a:lvl6pPr marL="457200" algn="l" rtl="0" eaLnBrk="1" fontAlgn="base" hangingPunct="1">
              <a:spcBef>
                <a:spcPct val="0"/>
              </a:spcBef>
              <a:spcAft>
                <a:spcPct val="0"/>
              </a:spcAft>
              <a:defRPr sz="3200">
                <a:solidFill>
                  <a:srgbClr val="0092CF"/>
                </a:solidFill>
                <a:latin typeface="Arial" charset="0"/>
                <a:cs typeface="Arial" charset="0"/>
              </a:defRPr>
            </a:lvl6pPr>
            <a:lvl7pPr marL="914400" algn="l" rtl="0" eaLnBrk="1" fontAlgn="base" hangingPunct="1">
              <a:spcBef>
                <a:spcPct val="0"/>
              </a:spcBef>
              <a:spcAft>
                <a:spcPct val="0"/>
              </a:spcAft>
              <a:defRPr sz="3200">
                <a:solidFill>
                  <a:srgbClr val="0092CF"/>
                </a:solidFill>
                <a:latin typeface="Arial" charset="0"/>
                <a:cs typeface="Arial" charset="0"/>
              </a:defRPr>
            </a:lvl7pPr>
            <a:lvl8pPr marL="1371600" algn="l" rtl="0" eaLnBrk="1" fontAlgn="base" hangingPunct="1">
              <a:spcBef>
                <a:spcPct val="0"/>
              </a:spcBef>
              <a:spcAft>
                <a:spcPct val="0"/>
              </a:spcAft>
              <a:defRPr sz="3200">
                <a:solidFill>
                  <a:srgbClr val="0092CF"/>
                </a:solidFill>
                <a:latin typeface="Arial" charset="0"/>
                <a:cs typeface="Arial" charset="0"/>
              </a:defRPr>
            </a:lvl8pPr>
            <a:lvl9pPr marL="1828800" algn="l" rtl="0" eaLnBrk="1" fontAlgn="base" hangingPunct="1">
              <a:spcBef>
                <a:spcPct val="0"/>
              </a:spcBef>
              <a:spcAft>
                <a:spcPct val="0"/>
              </a:spcAft>
              <a:defRPr sz="3200">
                <a:solidFill>
                  <a:srgbClr val="0092CF"/>
                </a:solidFill>
                <a:latin typeface="Arial" charset="0"/>
                <a:cs typeface="Arial" charset="0"/>
              </a:defRPr>
            </a:lvl9pPr>
          </a:lstStyle>
          <a:p>
            <a:r>
              <a:rPr lang="en-AU" b="1" dirty="0" smtClean="0"/>
              <a:t>Health Performance Council</a:t>
            </a:r>
            <a:endParaRPr lang="en-AU" b="1" dirty="0"/>
          </a:p>
        </p:txBody>
      </p:sp>
      <p:sp>
        <p:nvSpPr>
          <p:cNvPr id="8" name="Title 3"/>
          <p:cNvSpPr txBox="1">
            <a:spLocks/>
          </p:cNvSpPr>
          <p:nvPr/>
        </p:nvSpPr>
        <p:spPr bwMode="auto">
          <a:xfrm>
            <a:off x="762001" y="2348880"/>
            <a:ext cx="5973763" cy="1080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200" kern="1200" smtClean="0">
                <a:solidFill>
                  <a:schemeClr val="tx2"/>
                </a:solidFill>
                <a:latin typeface="+mj-lt"/>
                <a:ea typeface="+mj-ea"/>
                <a:cs typeface="Arial" charset="0"/>
              </a:defRPr>
            </a:lvl1pPr>
            <a:lvl2pPr algn="l" rtl="0" eaLnBrk="0" fontAlgn="base" hangingPunct="0">
              <a:spcBef>
                <a:spcPct val="0"/>
              </a:spcBef>
              <a:spcAft>
                <a:spcPct val="0"/>
              </a:spcAft>
              <a:defRPr sz="3200">
                <a:solidFill>
                  <a:srgbClr val="0092CF"/>
                </a:solidFill>
                <a:latin typeface="Arial" charset="0"/>
                <a:cs typeface="Arial" charset="0"/>
              </a:defRPr>
            </a:lvl2pPr>
            <a:lvl3pPr algn="l" rtl="0" eaLnBrk="0" fontAlgn="base" hangingPunct="0">
              <a:spcBef>
                <a:spcPct val="0"/>
              </a:spcBef>
              <a:spcAft>
                <a:spcPct val="0"/>
              </a:spcAft>
              <a:defRPr sz="3200">
                <a:solidFill>
                  <a:srgbClr val="0092CF"/>
                </a:solidFill>
                <a:latin typeface="Arial" charset="0"/>
                <a:cs typeface="Arial" charset="0"/>
              </a:defRPr>
            </a:lvl3pPr>
            <a:lvl4pPr algn="l" rtl="0" eaLnBrk="0" fontAlgn="base" hangingPunct="0">
              <a:spcBef>
                <a:spcPct val="0"/>
              </a:spcBef>
              <a:spcAft>
                <a:spcPct val="0"/>
              </a:spcAft>
              <a:defRPr sz="3200">
                <a:solidFill>
                  <a:srgbClr val="0092CF"/>
                </a:solidFill>
                <a:latin typeface="Arial" charset="0"/>
                <a:cs typeface="Arial" charset="0"/>
              </a:defRPr>
            </a:lvl4pPr>
            <a:lvl5pPr algn="l" rtl="0" eaLnBrk="0" fontAlgn="base" hangingPunct="0">
              <a:spcBef>
                <a:spcPct val="0"/>
              </a:spcBef>
              <a:spcAft>
                <a:spcPct val="0"/>
              </a:spcAft>
              <a:defRPr sz="3200">
                <a:solidFill>
                  <a:srgbClr val="0092CF"/>
                </a:solidFill>
                <a:latin typeface="Arial" charset="0"/>
                <a:cs typeface="Arial" charset="0"/>
              </a:defRPr>
            </a:lvl5pPr>
            <a:lvl6pPr marL="457200" algn="l" rtl="0" eaLnBrk="1" fontAlgn="base" hangingPunct="1">
              <a:spcBef>
                <a:spcPct val="0"/>
              </a:spcBef>
              <a:spcAft>
                <a:spcPct val="0"/>
              </a:spcAft>
              <a:defRPr sz="3200">
                <a:solidFill>
                  <a:srgbClr val="0092CF"/>
                </a:solidFill>
                <a:latin typeface="Arial" charset="0"/>
                <a:cs typeface="Arial" charset="0"/>
              </a:defRPr>
            </a:lvl6pPr>
            <a:lvl7pPr marL="914400" algn="l" rtl="0" eaLnBrk="1" fontAlgn="base" hangingPunct="1">
              <a:spcBef>
                <a:spcPct val="0"/>
              </a:spcBef>
              <a:spcAft>
                <a:spcPct val="0"/>
              </a:spcAft>
              <a:defRPr sz="3200">
                <a:solidFill>
                  <a:srgbClr val="0092CF"/>
                </a:solidFill>
                <a:latin typeface="Arial" charset="0"/>
                <a:cs typeface="Arial" charset="0"/>
              </a:defRPr>
            </a:lvl7pPr>
            <a:lvl8pPr marL="1371600" algn="l" rtl="0" eaLnBrk="1" fontAlgn="base" hangingPunct="1">
              <a:spcBef>
                <a:spcPct val="0"/>
              </a:spcBef>
              <a:spcAft>
                <a:spcPct val="0"/>
              </a:spcAft>
              <a:defRPr sz="3200">
                <a:solidFill>
                  <a:srgbClr val="0092CF"/>
                </a:solidFill>
                <a:latin typeface="Arial" charset="0"/>
                <a:cs typeface="Arial" charset="0"/>
              </a:defRPr>
            </a:lvl8pPr>
            <a:lvl9pPr marL="1828800" algn="l" rtl="0" eaLnBrk="1" fontAlgn="base" hangingPunct="1">
              <a:spcBef>
                <a:spcPct val="0"/>
              </a:spcBef>
              <a:spcAft>
                <a:spcPct val="0"/>
              </a:spcAft>
              <a:defRPr sz="3200">
                <a:solidFill>
                  <a:srgbClr val="0092CF"/>
                </a:solidFill>
                <a:latin typeface="Arial" charset="0"/>
                <a:cs typeface="Arial" charset="0"/>
              </a:defRPr>
            </a:lvl9pPr>
          </a:lstStyle>
          <a:p>
            <a:r>
              <a:rPr lang="en-AU" sz="2400" dirty="0" smtClean="0"/>
              <a:t>Country Health SA’s Aboriginal Community &amp; Consumer Engagement Strategy—</a:t>
            </a:r>
            <a:br>
              <a:rPr lang="en-AU" sz="2400" dirty="0" smtClean="0"/>
            </a:br>
            <a:r>
              <a:rPr lang="en-AU" sz="2400" dirty="0" smtClean="0"/>
              <a:t>A post-implementation review</a:t>
            </a:r>
            <a:endParaRPr lang="en-AU" sz="2400" dirty="0"/>
          </a:p>
        </p:txBody>
      </p:sp>
      <p:sp>
        <p:nvSpPr>
          <p:cNvPr id="9" name="Title 3"/>
          <p:cNvSpPr txBox="1">
            <a:spLocks/>
          </p:cNvSpPr>
          <p:nvPr/>
        </p:nvSpPr>
        <p:spPr bwMode="auto">
          <a:xfrm>
            <a:off x="761257" y="3789040"/>
            <a:ext cx="5973763" cy="1080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200" kern="1200" smtClean="0">
                <a:solidFill>
                  <a:schemeClr val="tx2"/>
                </a:solidFill>
                <a:latin typeface="+mj-lt"/>
                <a:ea typeface="+mj-ea"/>
                <a:cs typeface="Arial" charset="0"/>
              </a:defRPr>
            </a:lvl1pPr>
            <a:lvl2pPr algn="l" rtl="0" eaLnBrk="0" fontAlgn="base" hangingPunct="0">
              <a:spcBef>
                <a:spcPct val="0"/>
              </a:spcBef>
              <a:spcAft>
                <a:spcPct val="0"/>
              </a:spcAft>
              <a:defRPr sz="3200">
                <a:solidFill>
                  <a:srgbClr val="0092CF"/>
                </a:solidFill>
                <a:latin typeface="Arial" charset="0"/>
                <a:cs typeface="Arial" charset="0"/>
              </a:defRPr>
            </a:lvl2pPr>
            <a:lvl3pPr algn="l" rtl="0" eaLnBrk="0" fontAlgn="base" hangingPunct="0">
              <a:spcBef>
                <a:spcPct val="0"/>
              </a:spcBef>
              <a:spcAft>
                <a:spcPct val="0"/>
              </a:spcAft>
              <a:defRPr sz="3200">
                <a:solidFill>
                  <a:srgbClr val="0092CF"/>
                </a:solidFill>
                <a:latin typeface="Arial" charset="0"/>
                <a:cs typeface="Arial" charset="0"/>
              </a:defRPr>
            </a:lvl3pPr>
            <a:lvl4pPr algn="l" rtl="0" eaLnBrk="0" fontAlgn="base" hangingPunct="0">
              <a:spcBef>
                <a:spcPct val="0"/>
              </a:spcBef>
              <a:spcAft>
                <a:spcPct val="0"/>
              </a:spcAft>
              <a:defRPr sz="3200">
                <a:solidFill>
                  <a:srgbClr val="0092CF"/>
                </a:solidFill>
                <a:latin typeface="Arial" charset="0"/>
                <a:cs typeface="Arial" charset="0"/>
              </a:defRPr>
            </a:lvl4pPr>
            <a:lvl5pPr algn="l" rtl="0" eaLnBrk="0" fontAlgn="base" hangingPunct="0">
              <a:spcBef>
                <a:spcPct val="0"/>
              </a:spcBef>
              <a:spcAft>
                <a:spcPct val="0"/>
              </a:spcAft>
              <a:defRPr sz="3200">
                <a:solidFill>
                  <a:srgbClr val="0092CF"/>
                </a:solidFill>
                <a:latin typeface="Arial" charset="0"/>
                <a:cs typeface="Arial" charset="0"/>
              </a:defRPr>
            </a:lvl5pPr>
            <a:lvl6pPr marL="457200" algn="l" rtl="0" eaLnBrk="1" fontAlgn="base" hangingPunct="1">
              <a:spcBef>
                <a:spcPct val="0"/>
              </a:spcBef>
              <a:spcAft>
                <a:spcPct val="0"/>
              </a:spcAft>
              <a:defRPr sz="3200">
                <a:solidFill>
                  <a:srgbClr val="0092CF"/>
                </a:solidFill>
                <a:latin typeface="Arial" charset="0"/>
                <a:cs typeface="Arial" charset="0"/>
              </a:defRPr>
            </a:lvl6pPr>
            <a:lvl7pPr marL="914400" algn="l" rtl="0" eaLnBrk="1" fontAlgn="base" hangingPunct="1">
              <a:spcBef>
                <a:spcPct val="0"/>
              </a:spcBef>
              <a:spcAft>
                <a:spcPct val="0"/>
              </a:spcAft>
              <a:defRPr sz="3200">
                <a:solidFill>
                  <a:srgbClr val="0092CF"/>
                </a:solidFill>
                <a:latin typeface="Arial" charset="0"/>
                <a:cs typeface="Arial" charset="0"/>
              </a:defRPr>
            </a:lvl7pPr>
            <a:lvl8pPr marL="1371600" algn="l" rtl="0" eaLnBrk="1" fontAlgn="base" hangingPunct="1">
              <a:spcBef>
                <a:spcPct val="0"/>
              </a:spcBef>
              <a:spcAft>
                <a:spcPct val="0"/>
              </a:spcAft>
              <a:defRPr sz="3200">
                <a:solidFill>
                  <a:srgbClr val="0092CF"/>
                </a:solidFill>
                <a:latin typeface="Arial" charset="0"/>
                <a:cs typeface="Arial" charset="0"/>
              </a:defRPr>
            </a:lvl8pPr>
            <a:lvl9pPr marL="1828800" algn="l" rtl="0" eaLnBrk="1" fontAlgn="base" hangingPunct="1">
              <a:spcBef>
                <a:spcPct val="0"/>
              </a:spcBef>
              <a:spcAft>
                <a:spcPct val="0"/>
              </a:spcAft>
              <a:defRPr sz="3200">
                <a:solidFill>
                  <a:srgbClr val="0092CF"/>
                </a:solidFill>
                <a:latin typeface="Arial" charset="0"/>
                <a:cs typeface="Arial" charset="0"/>
              </a:defRPr>
            </a:lvl9pPr>
          </a:lstStyle>
          <a:p>
            <a:r>
              <a:rPr lang="en-AU" sz="2400" dirty="0" smtClean="0"/>
              <a:t>World-wide web seminar</a:t>
            </a:r>
            <a:endParaRPr lang="en-AU" sz="2400" dirty="0"/>
          </a:p>
        </p:txBody>
      </p:sp>
    </p:spTree>
    <p:extLst>
      <p:ext uri="{BB962C8B-B14F-4D97-AF65-F5344CB8AC3E}">
        <p14:creationId xmlns:p14="http://schemas.microsoft.com/office/powerpoint/2010/main" val="24823821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dirty="0" smtClean="0"/>
              <a:t>Background</a:t>
            </a:r>
            <a:endParaRPr lang="en-AU" dirty="0"/>
          </a:p>
        </p:txBody>
      </p:sp>
    </p:spTree>
    <p:extLst>
      <p:ext uri="{BB962C8B-B14F-4D97-AF65-F5344CB8AC3E}">
        <p14:creationId xmlns:p14="http://schemas.microsoft.com/office/powerpoint/2010/main" val="2998811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dirty="0" smtClean="0"/>
              <a:t>Context</a:t>
            </a:r>
            <a:endParaRPr lang="en-AU" dirty="0"/>
          </a:p>
        </p:txBody>
      </p:sp>
      <p:sp>
        <p:nvSpPr>
          <p:cNvPr id="7" name="Content Placeholder 6"/>
          <p:cNvSpPr>
            <a:spLocks noGrp="1"/>
          </p:cNvSpPr>
          <p:nvPr>
            <p:ph idx="1"/>
          </p:nvPr>
        </p:nvSpPr>
        <p:spPr/>
        <p:txBody>
          <a:bodyPr/>
          <a:lstStyle/>
          <a:p>
            <a:r>
              <a:rPr lang="en-AU" dirty="0" smtClean="0"/>
              <a:t>The Strategy</a:t>
            </a:r>
            <a:endParaRPr lang="en-AU" dirty="0"/>
          </a:p>
        </p:txBody>
      </p:sp>
      <p:sp>
        <p:nvSpPr>
          <p:cNvPr id="8" name="Content Placeholder 7"/>
          <p:cNvSpPr>
            <a:spLocks noGrp="1"/>
          </p:cNvSpPr>
          <p:nvPr>
            <p:ph idx="13"/>
          </p:nvPr>
        </p:nvSpPr>
        <p:spPr>
          <a:xfrm>
            <a:off x="467545" y="1988840"/>
            <a:ext cx="3816423" cy="3528392"/>
          </a:xfrm>
        </p:spPr>
        <p:txBody>
          <a:bodyPr/>
          <a:lstStyle/>
          <a:p>
            <a:pPr marL="342900" indent="-342900">
              <a:buFont typeface="Calibri" panose="020F0502020204030204" pitchFamily="34" charset="0"/>
              <a:buChar char="&gt;"/>
            </a:pPr>
            <a:r>
              <a:rPr lang="en-AU" dirty="0" smtClean="0"/>
              <a:t>Launched by Country Health in May 2015</a:t>
            </a:r>
          </a:p>
          <a:p>
            <a:pPr marL="342900" indent="-342900">
              <a:buFont typeface="Calibri" panose="020F0502020204030204" pitchFamily="34" charset="0"/>
              <a:buChar char="&gt;"/>
            </a:pPr>
            <a:r>
              <a:rPr lang="en-AU" dirty="0" smtClean="0"/>
              <a:t>Aims </a:t>
            </a:r>
            <a:r>
              <a:rPr lang="en-AU" dirty="0"/>
              <a:t>‘to assist </a:t>
            </a:r>
            <a:r>
              <a:rPr lang="en-AU" dirty="0" smtClean="0"/>
              <a:t>[Country Health] </a:t>
            </a:r>
            <a:r>
              <a:rPr lang="en-AU" dirty="0"/>
              <a:t>implement culturally respectful and meaningful community and consumer engagement strategies’</a:t>
            </a:r>
          </a:p>
          <a:p>
            <a:pPr marL="342900" indent="-342900">
              <a:buFont typeface="Calibri" panose="020F0502020204030204" pitchFamily="34" charset="0"/>
              <a:buChar char="&gt;"/>
            </a:pPr>
            <a:r>
              <a:rPr lang="en-AU" dirty="0" smtClean="0"/>
              <a:t>Context: Country Health’s broader community engagement strategy</a:t>
            </a:r>
            <a:endParaRPr lang="en-AU" dirty="0"/>
          </a:p>
          <a:p>
            <a:pPr marL="342900" indent="-342900">
              <a:buFont typeface="Calibri" panose="020F0502020204030204" pitchFamily="34" charset="0"/>
              <a:buChar char="&gt;"/>
            </a:pPr>
            <a:endParaRPr lang="en-AU" dirty="0"/>
          </a:p>
        </p:txBody>
      </p:sp>
      <p:pic>
        <p:nvPicPr>
          <p:cNvPr id="10" name="Picture 2" descr="\\dhgsf05\users$\awineb01\Desktop\CHSALHN Aboriginal Community and Consumer Engagement Strategy_Page_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44749" y="1484784"/>
            <a:ext cx="2647531" cy="3744000"/>
          </a:xfrm>
          <a:prstGeom prst="rect">
            <a:avLst/>
          </a:prstGeom>
          <a:noFill/>
          <a:effectLst>
            <a:outerShdw blurRad="254000" dir="18900000" sy="23000" kx="-1200000" algn="bl" rotWithShape="0">
              <a:prstClr val="black">
                <a:alpha val="20000"/>
              </a:prstClr>
            </a:outerShdw>
          </a:effectLst>
          <a:scene3d>
            <a:camera prst="perspectiveContrastingRightFacing">
              <a:rot lat="479341" lon="2353011" rev="81748"/>
            </a:camera>
            <a:lightRig rig="threePt" dir="t">
              <a:rot lat="0" lon="0" rev="10800000"/>
            </a:lightRig>
          </a:scene3d>
          <a:sp3d extrusionH="139700" contourW="6350" prstMaterial="matte">
            <a:contourClr>
              <a:schemeClr val="bg1">
                <a:lumMod val="75000"/>
              </a:schemeClr>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61337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Timeline"/>
          <p:cNvGrpSpPr>
            <a:grpSpLocks noChangeAspect="1"/>
          </p:cNvGrpSpPr>
          <p:nvPr/>
        </p:nvGrpSpPr>
        <p:grpSpPr>
          <a:xfrm>
            <a:off x="701560" y="2082285"/>
            <a:ext cx="6480000" cy="8661969"/>
            <a:chOff x="720000" y="710847"/>
            <a:chExt cx="5400000" cy="7218307"/>
          </a:xfrm>
        </p:grpSpPr>
        <p:sp>
          <p:nvSpPr>
            <p:cNvPr id="31" name="Rectangle 30"/>
            <p:cNvSpPr/>
            <p:nvPr/>
          </p:nvSpPr>
          <p:spPr>
            <a:xfrm>
              <a:off x="720000" y="720000"/>
              <a:ext cx="90000" cy="7200000"/>
            </a:xfrm>
            <a:prstGeom prst="rect">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200" dirty="0"/>
            </a:p>
          </p:txBody>
        </p:sp>
        <p:cxnSp>
          <p:nvCxnSpPr>
            <p:cNvPr id="32" name="Straight Connector 31"/>
            <p:cNvCxnSpPr>
              <a:endCxn id="34" idx="1"/>
            </p:cNvCxnSpPr>
            <p:nvPr/>
          </p:nvCxnSpPr>
          <p:spPr>
            <a:xfrm flipV="1">
              <a:off x="765000" y="2470734"/>
              <a:ext cx="675000" cy="1559467"/>
            </a:xfrm>
            <a:prstGeom prst="line">
              <a:avLst/>
            </a:prstGeom>
            <a:ln w="12700" cap="sq">
              <a:solidFill>
                <a:schemeClr val="accent1">
                  <a:lumMod val="50000"/>
                </a:schemeClr>
              </a:solidFill>
              <a:beve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endCxn id="35" idx="1"/>
            </p:cNvCxnSpPr>
            <p:nvPr/>
          </p:nvCxnSpPr>
          <p:spPr>
            <a:xfrm flipV="1">
              <a:off x="765000" y="3181201"/>
              <a:ext cx="675000" cy="931799"/>
            </a:xfrm>
            <a:prstGeom prst="line">
              <a:avLst/>
            </a:prstGeom>
            <a:ln w="12700" cap="sq">
              <a:solidFill>
                <a:schemeClr val="accent1">
                  <a:lumMod val="50000"/>
                </a:schemeClr>
              </a:solidFill>
              <a:bevel/>
              <a:tailEnd type="none" w="sm" len="sm"/>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1440000" y="2131781"/>
              <a:ext cx="4680000" cy="677906"/>
            </a:xfrm>
            <a:prstGeom prst="rect">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18000" rIns="36000" bIns="18000" rtlCol="0" anchor="ctr">
              <a:spAutoFit/>
            </a:bodyPr>
            <a:lstStyle/>
            <a:p>
              <a:pPr>
                <a:spcAft>
                  <a:spcPts val="300"/>
                </a:spcAft>
              </a:pPr>
              <a:r>
                <a:rPr lang="en-AU" sz="1200" b="1" dirty="0" smtClean="0">
                  <a:solidFill>
                    <a:schemeClr val="tx1"/>
                  </a:solidFill>
                </a:rPr>
                <a:t>March 2008</a:t>
              </a:r>
            </a:p>
            <a:p>
              <a:pPr>
                <a:spcAft>
                  <a:spcPts val="300"/>
                </a:spcAft>
              </a:pPr>
              <a:r>
                <a:rPr lang="en-AU" sz="1200" dirty="0" smtClean="0">
                  <a:solidFill>
                    <a:schemeClr val="tx1"/>
                  </a:solidFill>
                </a:rPr>
                <a:t>The new Health Care Act provides for the creation of Health Advisory Councils to perform advocacy for their community and to provide advice to and undertake other functions for the health Minister and the health system.</a:t>
              </a:r>
            </a:p>
          </p:txBody>
        </p:sp>
        <p:sp>
          <p:nvSpPr>
            <p:cNvPr id="35" name="Rectangle 34"/>
            <p:cNvSpPr/>
            <p:nvPr/>
          </p:nvSpPr>
          <p:spPr>
            <a:xfrm>
              <a:off x="1440000" y="2997595"/>
              <a:ext cx="4680000" cy="367211"/>
            </a:xfrm>
            <a:prstGeom prst="rect">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18000" rIns="36000" bIns="18000" rtlCol="0" anchor="ctr">
              <a:spAutoFit/>
            </a:bodyPr>
            <a:lstStyle/>
            <a:p>
              <a:pPr>
                <a:spcAft>
                  <a:spcPts val="300"/>
                </a:spcAft>
              </a:pPr>
              <a:r>
                <a:rPr lang="en-AU" sz="1200" b="1" dirty="0" smtClean="0">
                  <a:solidFill>
                    <a:schemeClr val="tx1"/>
                  </a:solidFill>
                </a:rPr>
                <a:t>June 2008</a:t>
              </a:r>
            </a:p>
            <a:p>
              <a:pPr>
                <a:spcAft>
                  <a:spcPts val="300"/>
                </a:spcAft>
              </a:pPr>
              <a:r>
                <a:rPr lang="en-AU" sz="1200" dirty="0" smtClean="0">
                  <a:solidFill>
                    <a:schemeClr val="tx1"/>
                  </a:solidFill>
                </a:rPr>
                <a:t>41 Health Advisory Councils established for country South Australia.</a:t>
              </a:r>
              <a:endParaRPr lang="en-AU" sz="1200" dirty="0">
                <a:solidFill>
                  <a:schemeClr val="tx1"/>
                </a:solidFill>
              </a:endParaRPr>
            </a:p>
          </p:txBody>
        </p:sp>
        <p:cxnSp>
          <p:nvCxnSpPr>
            <p:cNvPr id="36" name="Straight Connector 35"/>
            <p:cNvCxnSpPr>
              <a:endCxn id="37" idx="1"/>
            </p:cNvCxnSpPr>
            <p:nvPr/>
          </p:nvCxnSpPr>
          <p:spPr>
            <a:xfrm flipV="1">
              <a:off x="765000" y="3818573"/>
              <a:ext cx="675000" cy="1565228"/>
            </a:xfrm>
            <a:prstGeom prst="line">
              <a:avLst/>
            </a:prstGeom>
            <a:ln w="12700" cap="sq">
              <a:solidFill>
                <a:schemeClr val="accent1">
                  <a:lumMod val="50000"/>
                </a:schemeClr>
              </a:solidFill>
              <a:bevel/>
              <a:tailEnd type="none" w="sm" len="sm"/>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a:off x="1440000" y="3556563"/>
              <a:ext cx="4680000" cy="524018"/>
            </a:xfrm>
            <a:prstGeom prst="rect">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18000" rIns="36000" bIns="18000" rtlCol="0" anchor="ctr">
              <a:spAutoFit/>
            </a:bodyPr>
            <a:lstStyle/>
            <a:p>
              <a:pPr>
                <a:spcAft>
                  <a:spcPts val="300"/>
                </a:spcAft>
              </a:pPr>
              <a:r>
                <a:rPr lang="en-AU" sz="1200" b="1" dirty="0" smtClean="0">
                  <a:solidFill>
                    <a:schemeClr val="tx1"/>
                  </a:solidFill>
                </a:rPr>
                <a:t>December 2011</a:t>
              </a:r>
            </a:p>
            <a:p>
              <a:pPr>
                <a:spcAft>
                  <a:spcPts val="300"/>
                </a:spcAft>
              </a:pPr>
              <a:r>
                <a:rPr lang="en-AU" sz="1200" dirty="0" smtClean="0">
                  <a:solidFill>
                    <a:schemeClr val="tx1"/>
                  </a:solidFill>
                </a:rPr>
                <a:t>As required by law, Health Performance Council completes a review of the effectiveness and governance of the Health Advisory Councils.</a:t>
              </a:r>
              <a:endParaRPr lang="en-AU" sz="1200" dirty="0">
                <a:solidFill>
                  <a:schemeClr val="tx1"/>
                </a:solidFill>
              </a:endParaRPr>
            </a:p>
          </p:txBody>
        </p:sp>
        <p:cxnSp>
          <p:nvCxnSpPr>
            <p:cNvPr id="38" name="Straight Connector 37"/>
            <p:cNvCxnSpPr>
              <a:endCxn id="39" idx="1"/>
            </p:cNvCxnSpPr>
            <p:nvPr/>
          </p:nvCxnSpPr>
          <p:spPr>
            <a:xfrm flipV="1">
              <a:off x="765000" y="4529038"/>
              <a:ext cx="675000" cy="2071562"/>
            </a:xfrm>
            <a:prstGeom prst="line">
              <a:avLst/>
            </a:prstGeom>
            <a:ln w="12700" cap="sq">
              <a:solidFill>
                <a:schemeClr val="accent1">
                  <a:lumMod val="50000"/>
                </a:schemeClr>
              </a:solidFill>
              <a:bevel/>
              <a:tailEnd type="none" w="sm" len="sm"/>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1440000" y="4267029"/>
              <a:ext cx="4680000" cy="524018"/>
            </a:xfrm>
            <a:prstGeom prst="rect">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18000" rIns="36000" bIns="18000" rtlCol="0" anchor="ctr">
              <a:spAutoFit/>
            </a:bodyPr>
            <a:lstStyle/>
            <a:p>
              <a:pPr>
                <a:spcAft>
                  <a:spcPts val="300"/>
                </a:spcAft>
              </a:pPr>
              <a:r>
                <a:rPr lang="en-AU" sz="1200" b="1" dirty="0" smtClean="0">
                  <a:solidFill>
                    <a:schemeClr val="tx1"/>
                  </a:solidFill>
                </a:rPr>
                <a:t>May 2015</a:t>
              </a:r>
            </a:p>
            <a:p>
              <a:pPr>
                <a:spcAft>
                  <a:spcPts val="300"/>
                </a:spcAft>
              </a:pPr>
              <a:r>
                <a:rPr lang="en-AU" sz="1200" dirty="0" smtClean="0">
                  <a:solidFill>
                    <a:schemeClr val="tx1"/>
                  </a:solidFill>
                </a:rPr>
                <a:t>Country Health SA releases its overarching </a:t>
              </a:r>
              <a:r>
                <a:rPr lang="en-AU" sz="1200" i="1" dirty="0" smtClean="0">
                  <a:solidFill>
                    <a:schemeClr val="tx1"/>
                  </a:solidFill>
                </a:rPr>
                <a:t>Consumer and Community Engagement Strategy</a:t>
              </a:r>
              <a:r>
                <a:rPr lang="en-AU" sz="1200" dirty="0" smtClean="0">
                  <a:solidFill>
                    <a:schemeClr val="tx1"/>
                  </a:solidFill>
                </a:rPr>
                <a:t>.</a:t>
              </a:r>
              <a:endParaRPr lang="en-AU" sz="1200" dirty="0">
                <a:solidFill>
                  <a:schemeClr val="tx1"/>
                </a:solidFill>
              </a:endParaRPr>
            </a:p>
          </p:txBody>
        </p:sp>
        <p:cxnSp>
          <p:nvCxnSpPr>
            <p:cNvPr id="40" name="Straight Connector 39"/>
            <p:cNvCxnSpPr>
              <a:endCxn id="41" idx="1"/>
            </p:cNvCxnSpPr>
            <p:nvPr/>
          </p:nvCxnSpPr>
          <p:spPr>
            <a:xfrm flipV="1">
              <a:off x="765000" y="5239505"/>
              <a:ext cx="675000" cy="1389895"/>
            </a:xfrm>
            <a:prstGeom prst="line">
              <a:avLst/>
            </a:prstGeom>
            <a:ln w="12700" cap="sq">
              <a:solidFill>
                <a:schemeClr val="accent1">
                  <a:lumMod val="50000"/>
                </a:schemeClr>
              </a:solidFill>
              <a:bevel/>
              <a:tailEnd type="none" w="sm" len="sm"/>
            </a:ln>
          </p:spPr>
          <p:style>
            <a:lnRef idx="1">
              <a:schemeClr val="accent1"/>
            </a:lnRef>
            <a:fillRef idx="0">
              <a:schemeClr val="accent1"/>
            </a:fillRef>
            <a:effectRef idx="0">
              <a:schemeClr val="accent1"/>
            </a:effectRef>
            <a:fontRef idx="minor">
              <a:schemeClr val="tx1"/>
            </a:fontRef>
          </p:style>
        </p:cxnSp>
        <p:sp>
          <p:nvSpPr>
            <p:cNvPr id="41" name="Rectangle 40"/>
            <p:cNvSpPr/>
            <p:nvPr/>
          </p:nvSpPr>
          <p:spPr>
            <a:xfrm>
              <a:off x="1440000" y="4977496"/>
              <a:ext cx="4680000" cy="524018"/>
            </a:xfrm>
            <a:prstGeom prst="rect">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18000" rIns="36000" bIns="18000" rtlCol="0" anchor="ctr">
              <a:spAutoFit/>
            </a:bodyPr>
            <a:lstStyle/>
            <a:p>
              <a:pPr>
                <a:spcAft>
                  <a:spcPts val="300"/>
                </a:spcAft>
              </a:pPr>
              <a:r>
                <a:rPr lang="en-AU" sz="1200" b="1" dirty="0" smtClean="0">
                  <a:solidFill>
                    <a:schemeClr val="tx1"/>
                  </a:solidFill>
                </a:rPr>
                <a:t>May 2015</a:t>
              </a:r>
            </a:p>
            <a:p>
              <a:pPr>
                <a:spcAft>
                  <a:spcPts val="300"/>
                </a:spcAft>
              </a:pPr>
              <a:r>
                <a:rPr lang="en-AU" sz="1200" dirty="0" smtClean="0">
                  <a:solidFill>
                    <a:schemeClr val="tx1"/>
                  </a:solidFill>
                </a:rPr>
                <a:t>Country Health SA releases its more specific </a:t>
              </a:r>
              <a:r>
                <a:rPr lang="en-AU" sz="1200" i="1" dirty="0" smtClean="0">
                  <a:solidFill>
                    <a:schemeClr val="tx1"/>
                  </a:solidFill>
                </a:rPr>
                <a:t>Aboriginal Community &amp; Consumer Engagement Strategy</a:t>
              </a:r>
              <a:r>
                <a:rPr lang="en-AU" sz="1200" dirty="0" smtClean="0">
                  <a:solidFill>
                    <a:schemeClr val="tx1"/>
                  </a:solidFill>
                </a:rPr>
                <a:t>.</a:t>
              </a:r>
              <a:endParaRPr lang="en-AU" sz="1200" dirty="0">
                <a:solidFill>
                  <a:schemeClr val="tx1"/>
                </a:solidFill>
              </a:endParaRPr>
            </a:p>
          </p:txBody>
        </p:sp>
        <p:cxnSp>
          <p:nvCxnSpPr>
            <p:cNvPr id="42" name="Straight Connector 41"/>
            <p:cNvCxnSpPr>
              <a:endCxn id="43" idx="1"/>
            </p:cNvCxnSpPr>
            <p:nvPr/>
          </p:nvCxnSpPr>
          <p:spPr>
            <a:xfrm flipV="1">
              <a:off x="765000" y="5949973"/>
              <a:ext cx="675000" cy="971028"/>
            </a:xfrm>
            <a:prstGeom prst="line">
              <a:avLst/>
            </a:prstGeom>
            <a:ln w="12700" cap="sq">
              <a:solidFill>
                <a:schemeClr val="accent1">
                  <a:lumMod val="50000"/>
                </a:schemeClr>
              </a:solidFill>
              <a:bevel/>
              <a:tailEnd type="none" w="sm" len="sm"/>
            </a:ln>
          </p:spPr>
          <p:style>
            <a:lnRef idx="1">
              <a:schemeClr val="accent1"/>
            </a:lnRef>
            <a:fillRef idx="0">
              <a:schemeClr val="accent1"/>
            </a:fillRef>
            <a:effectRef idx="0">
              <a:schemeClr val="accent1"/>
            </a:effectRef>
            <a:fontRef idx="minor">
              <a:schemeClr val="tx1"/>
            </a:fontRef>
          </p:style>
        </p:cxnSp>
        <p:sp>
          <p:nvSpPr>
            <p:cNvPr id="43" name="Rectangle 42"/>
            <p:cNvSpPr/>
            <p:nvPr/>
          </p:nvSpPr>
          <p:spPr>
            <a:xfrm>
              <a:off x="1440000" y="5687963"/>
              <a:ext cx="4680000" cy="524018"/>
            </a:xfrm>
            <a:prstGeom prst="rect">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18000" rIns="36000" bIns="18000" rtlCol="0" anchor="ctr">
              <a:spAutoFit/>
            </a:bodyPr>
            <a:lstStyle/>
            <a:p>
              <a:pPr>
                <a:spcAft>
                  <a:spcPts val="300"/>
                </a:spcAft>
              </a:pPr>
              <a:r>
                <a:rPr lang="en-AU" sz="1200" b="1" dirty="0" smtClean="0">
                  <a:solidFill>
                    <a:schemeClr val="tx1"/>
                  </a:solidFill>
                </a:rPr>
                <a:t>March 2016</a:t>
              </a:r>
            </a:p>
            <a:p>
              <a:pPr>
                <a:spcAft>
                  <a:spcPts val="300"/>
                </a:spcAft>
              </a:pPr>
              <a:r>
                <a:rPr lang="en-AU" sz="1200" dirty="0" smtClean="0">
                  <a:solidFill>
                    <a:schemeClr val="tx1"/>
                  </a:solidFill>
                </a:rPr>
                <a:t>Health Performance Council decides to revisit its 2011 review of Health Advisory Councils’ governance.</a:t>
              </a:r>
              <a:endParaRPr lang="en-AU" sz="1200" dirty="0">
                <a:solidFill>
                  <a:schemeClr val="tx1"/>
                </a:solidFill>
              </a:endParaRPr>
            </a:p>
          </p:txBody>
        </p:sp>
        <p:cxnSp>
          <p:nvCxnSpPr>
            <p:cNvPr id="44" name="Straight Connector 43"/>
            <p:cNvCxnSpPr>
              <a:endCxn id="45" idx="1"/>
            </p:cNvCxnSpPr>
            <p:nvPr/>
          </p:nvCxnSpPr>
          <p:spPr>
            <a:xfrm flipV="1">
              <a:off x="765000" y="6733537"/>
              <a:ext cx="675000" cy="299064"/>
            </a:xfrm>
            <a:prstGeom prst="line">
              <a:avLst/>
            </a:prstGeom>
            <a:ln w="12700" cap="sq">
              <a:solidFill>
                <a:schemeClr val="accent1">
                  <a:lumMod val="50000"/>
                </a:schemeClr>
              </a:solidFill>
              <a:bevel/>
              <a:tailEnd type="none" w="sm" len="sm"/>
            </a:ln>
          </p:spPr>
          <p:style>
            <a:lnRef idx="1">
              <a:schemeClr val="accent1"/>
            </a:lnRef>
            <a:fillRef idx="0">
              <a:schemeClr val="accent1"/>
            </a:fillRef>
            <a:effectRef idx="0">
              <a:schemeClr val="accent1"/>
            </a:effectRef>
            <a:fontRef idx="minor">
              <a:schemeClr val="tx1"/>
            </a:fontRef>
          </p:style>
        </p:cxnSp>
        <p:sp>
          <p:nvSpPr>
            <p:cNvPr id="45" name="Rectangle 44"/>
            <p:cNvSpPr/>
            <p:nvPr/>
          </p:nvSpPr>
          <p:spPr>
            <a:xfrm>
              <a:off x="1440000" y="6394583"/>
              <a:ext cx="4680000" cy="677906"/>
            </a:xfrm>
            <a:prstGeom prst="rect">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18000" rIns="36000" bIns="18000" rtlCol="0" anchor="ctr">
              <a:spAutoFit/>
            </a:bodyPr>
            <a:lstStyle/>
            <a:p>
              <a:pPr>
                <a:spcAft>
                  <a:spcPts val="300"/>
                </a:spcAft>
              </a:pPr>
              <a:r>
                <a:rPr lang="en-AU" sz="1200" b="1" dirty="0" smtClean="0">
                  <a:solidFill>
                    <a:schemeClr val="tx1"/>
                  </a:solidFill>
                </a:rPr>
                <a:t>July 2016</a:t>
              </a:r>
            </a:p>
            <a:p>
              <a:pPr>
                <a:spcAft>
                  <a:spcPts val="300"/>
                </a:spcAft>
              </a:pPr>
              <a:r>
                <a:rPr lang="en-AU" sz="1200" dirty="0">
                  <a:solidFill>
                    <a:schemeClr val="tx1"/>
                  </a:solidFill>
                </a:rPr>
                <a:t>Health Performance Council spins off from the revisit review a separate project </a:t>
              </a:r>
              <a:r>
                <a:rPr lang="en-AU" sz="1200" dirty="0" smtClean="0">
                  <a:solidFill>
                    <a:schemeClr val="tx1"/>
                  </a:solidFill>
                </a:rPr>
                <a:t>– the subject of this report – to </a:t>
              </a:r>
              <a:r>
                <a:rPr lang="en-AU" sz="1200" dirty="0">
                  <a:solidFill>
                    <a:schemeClr val="tx1"/>
                  </a:solidFill>
                </a:rPr>
                <a:t>review the implementation of the </a:t>
              </a:r>
              <a:r>
                <a:rPr lang="en-AU" sz="1200" i="1" dirty="0" smtClean="0">
                  <a:solidFill>
                    <a:schemeClr val="tx1"/>
                  </a:solidFill>
                </a:rPr>
                <a:t>Aboriginal Community &amp; Consumer Engagement Strategy</a:t>
              </a:r>
              <a:r>
                <a:rPr lang="en-AU" sz="1200" dirty="0" smtClean="0">
                  <a:solidFill>
                    <a:schemeClr val="tx1"/>
                  </a:solidFill>
                </a:rPr>
                <a:t>.</a:t>
              </a:r>
              <a:endParaRPr lang="en-AU" sz="1200" dirty="0">
                <a:solidFill>
                  <a:schemeClr val="tx1"/>
                </a:solidFill>
              </a:endParaRPr>
            </a:p>
          </p:txBody>
        </p:sp>
        <p:cxnSp>
          <p:nvCxnSpPr>
            <p:cNvPr id="46" name="Straight Connector 45"/>
            <p:cNvCxnSpPr>
              <a:endCxn id="47" idx="1"/>
            </p:cNvCxnSpPr>
            <p:nvPr/>
          </p:nvCxnSpPr>
          <p:spPr>
            <a:xfrm>
              <a:off x="765000" y="7417800"/>
              <a:ext cx="675000" cy="172402"/>
            </a:xfrm>
            <a:prstGeom prst="line">
              <a:avLst/>
            </a:prstGeom>
            <a:ln w="12700" cap="sq">
              <a:solidFill>
                <a:schemeClr val="accent1">
                  <a:lumMod val="50000"/>
                </a:schemeClr>
              </a:solidFill>
              <a:bevel/>
              <a:tailEnd type="none" w="sm" len="sm"/>
            </a:ln>
          </p:spPr>
          <p:style>
            <a:lnRef idx="1">
              <a:schemeClr val="accent1"/>
            </a:lnRef>
            <a:fillRef idx="0">
              <a:schemeClr val="accent1"/>
            </a:fillRef>
            <a:effectRef idx="0">
              <a:schemeClr val="accent1"/>
            </a:effectRef>
            <a:fontRef idx="minor">
              <a:schemeClr val="tx1"/>
            </a:fontRef>
          </p:style>
        </p:cxnSp>
        <p:sp>
          <p:nvSpPr>
            <p:cNvPr id="47" name="Rectangle 46"/>
            <p:cNvSpPr/>
            <p:nvPr/>
          </p:nvSpPr>
          <p:spPr>
            <a:xfrm>
              <a:off x="1440000" y="7251248"/>
              <a:ext cx="4680000" cy="677906"/>
            </a:xfrm>
            <a:prstGeom prst="rect">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18000" rIns="36000" bIns="18000" rtlCol="0" anchor="ctr">
              <a:spAutoFit/>
            </a:bodyPr>
            <a:lstStyle/>
            <a:p>
              <a:pPr>
                <a:spcAft>
                  <a:spcPts val="300"/>
                </a:spcAft>
              </a:pPr>
              <a:r>
                <a:rPr lang="en-AU" sz="1200" b="1" dirty="0" smtClean="0">
                  <a:solidFill>
                    <a:schemeClr val="tx1"/>
                  </a:solidFill>
                </a:rPr>
                <a:t>August 2017</a:t>
              </a:r>
            </a:p>
            <a:p>
              <a:pPr>
                <a:spcAft>
                  <a:spcPts val="300"/>
                </a:spcAft>
              </a:pPr>
              <a:r>
                <a:rPr lang="en-AU" sz="1200" dirty="0" smtClean="0">
                  <a:solidFill>
                    <a:schemeClr val="tx1"/>
                  </a:solidFill>
                </a:rPr>
                <a:t>Health Performance Council publishes its revisit review of Health Advisory Councils</a:t>
              </a:r>
              <a:r>
                <a:rPr lang="en-AU" sz="1200" dirty="0">
                  <a:solidFill>
                    <a:schemeClr val="tx1"/>
                  </a:solidFill>
                </a:rPr>
                <a:t>’ governance, </a:t>
              </a:r>
              <a:r>
                <a:rPr lang="en-AU" sz="1200" dirty="0" smtClean="0">
                  <a:solidFill>
                    <a:schemeClr val="tx1"/>
                  </a:solidFill>
                </a:rPr>
                <a:t>noting and endorsing Country Health SA’s </a:t>
              </a:r>
              <a:r>
                <a:rPr lang="en-AU" sz="1200" i="1" dirty="0" smtClean="0">
                  <a:solidFill>
                    <a:schemeClr val="tx1"/>
                  </a:solidFill>
                </a:rPr>
                <a:t>Aboriginal </a:t>
              </a:r>
              <a:r>
                <a:rPr lang="en-AU" sz="1200" i="1" dirty="0">
                  <a:solidFill>
                    <a:schemeClr val="tx1"/>
                  </a:solidFill>
                </a:rPr>
                <a:t>Community &amp; Consumer Engagement </a:t>
              </a:r>
              <a:r>
                <a:rPr lang="en-AU" sz="1200" i="1" dirty="0" smtClean="0">
                  <a:solidFill>
                    <a:schemeClr val="tx1"/>
                  </a:solidFill>
                </a:rPr>
                <a:t>Strategy</a:t>
              </a:r>
              <a:r>
                <a:rPr lang="en-AU" sz="1200" dirty="0" smtClean="0">
                  <a:solidFill>
                    <a:schemeClr val="tx1"/>
                  </a:solidFill>
                </a:rPr>
                <a:t>.</a:t>
              </a:r>
              <a:endParaRPr lang="en-AU" sz="1200" dirty="0">
                <a:solidFill>
                  <a:schemeClr val="tx1"/>
                </a:solidFill>
              </a:endParaRPr>
            </a:p>
          </p:txBody>
        </p:sp>
        <p:cxnSp>
          <p:nvCxnSpPr>
            <p:cNvPr id="48" name="Straight Connector 47"/>
            <p:cNvCxnSpPr>
              <a:endCxn id="49" idx="1"/>
            </p:cNvCxnSpPr>
            <p:nvPr/>
          </p:nvCxnSpPr>
          <p:spPr>
            <a:xfrm>
              <a:off x="765000" y="898200"/>
              <a:ext cx="675000" cy="151600"/>
            </a:xfrm>
            <a:prstGeom prst="line">
              <a:avLst/>
            </a:prstGeom>
            <a:ln w="12700" cap="sq">
              <a:solidFill>
                <a:schemeClr val="accent1">
                  <a:lumMod val="50000"/>
                </a:schemeClr>
              </a:solidFill>
              <a:bevel/>
              <a:tailEnd type="none" w="sm" len="sm"/>
            </a:ln>
          </p:spPr>
          <p:style>
            <a:lnRef idx="1">
              <a:schemeClr val="accent1"/>
            </a:lnRef>
            <a:fillRef idx="0">
              <a:schemeClr val="accent1"/>
            </a:fillRef>
            <a:effectRef idx="0">
              <a:schemeClr val="accent1"/>
            </a:effectRef>
            <a:fontRef idx="minor">
              <a:schemeClr val="tx1"/>
            </a:fontRef>
          </p:style>
        </p:cxnSp>
        <p:sp>
          <p:nvSpPr>
            <p:cNvPr id="49" name="Rectangle 48"/>
            <p:cNvSpPr/>
            <p:nvPr/>
          </p:nvSpPr>
          <p:spPr>
            <a:xfrm>
              <a:off x="1440000" y="710847"/>
              <a:ext cx="4680000" cy="677906"/>
            </a:xfrm>
            <a:prstGeom prst="rect">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18000" rIns="36000" bIns="18000" rtlCol="0" anchor="ctr">
              <a:spAutoFit/>
            </a:bodyPr>
            <a:lstStyle/>
            <a:p>
              <a:pPr>
                <a:spcAft>
                  <a:spcPts val="300"/>
                </a:spcAft>
              </a:pPr>
              <a:r>
                <a:rPr lang="en-AU" sz="1200" b="1" dirty="0" smtClean="0">
                  <a:solidFill>
                    <a:schemeClr val="tx1"/>
                  </a:solidFill>
                </a:rPr>
                <a:t>By 1999</a:t>
              </a:r>
            </a:p>
            <a:p>
              <a:pPr>
                <a:spcAft>
                  <a:spcPts val="300"/>
                </a:spcAft>
              </a:pPr>
              <a:r>
                <a:rPr lang="en-AU" sz="1200" dirty="0" smtClean="0">
                  <a:solidFill>
                    <a:schemeClr val="tx1"/>
                  </a:solidFill>
                </a:rPr>
                <a:t>Seven regional Aboriginal Health Advisory Committees exist as touchpoints of engagement </a:t>
              </a:r>
              <a:r>
                <a:rPr lang="en-AU" sz="1200" dirty="0">
                  <a:solidFill>
                    <a:schemeClr val="tx1"/>
                  </a:solidFill>
                </a:rPr>
                <a:t>between the health system and Aboriginal community members in country South </a:t>
              </a:r>
              <a:r>
                <a:rPr lang="en-AU" sz="1200" dirty="0" smtClean="0">
                  <a:solidFill>
                    <a:schemeClr val="tx1"/>
                  </a:solidFill>
                </a:rPr>
                <a:t>Australia.</a:t>
              </a:r>
              <a:endParaRPr lang="en-AU" sz="1200" dirty="0">
                <a:solidFill>
                  <a:schemeClr val="tx1"/>
                </a:solidFill>
              </a:endParaRPr>
            </a:p>
          </p:txBody>
        </p:sp>
        <p:cxnSp>
          <p:nvCxnSpPr>
            <p:cNvPr id="50" name="Straight Connector 49"/>
            <p:cNvCxnSpPr>
              <a:endCxn id="69" idx="1"/>
            </p:cNvCxnSpPr>
            <p:nvPr/>
          </p:nvCxnSpPr>
          <p:spPr>
            <a:xfrm flipV="1">
              <a:off x="765000" y="1760267"/>
              <a:ext cx="675000" cy="1657933"/>
            </a:xfrm>
            <a:prstGeom prst="line">
              <a:avLst/>
            </a:prstGeom>
            <a:ln w="12700" cap="sq">
              <a:solidFill>
                <a:schemeClr val="accent1">
                  <a:lumMod val="50000"/>
                </a:schemeClr>
              </a:solidFill>
              <a:bevel/>
              <a:tailEnd type="none" w="sm" len="sm"/>
            </a:ln>
          </p:spPr>
          <p:style>
            <a:lnRef idx="1">
              <a:schemeClr val="accent1"/>
            </a:lnRef>
            <a:fillRef idx="0">
              <a:schemeClr val="accent1"/>
            </a:fillRef>
            <a:effectRef idx="0">
              <a:schemeClr val="accent1"/>
            </a:effectRef>
            <a:fontRef idx="minor">
              <a:schemeClr val="tx1"/>
            </a:fontRef>
          </p:style>
        </p:cxnSp>
        <p:sp>
          <p:nvSpPr>
            <p:cNvPr id="69" name="Rectangle 68"/>
            <p:cNvSpPr/>
            <p:nvPr/>
          </p:nvSpPr>
          <p:spPr>
            <a:xfrm>
              <a:off x="1440000" y="1576661"/>
              <a:ext cx="4680000" cy="367211"/>
            </a:xfrm>
            <a:prstGeom prst="rect">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18000" rIns="36000" bIns="18000" rtlCol="0" anchor="ctr">
              <a:spAutoFit/>
            </a:bodyPr>
            <a:lstStyle/>
            <a:p>
              <a:pPr>
                <a:spcAft>
                  <a:spcPts val="300"/>
                </a:spcAft>
              </a:pPr>
              <a:r>
                <a:rPr lang="en-AU" sz="1200" b="1" dirty="0" smtClean="0">
                  <a:solidFill>
                    <a:schemeClr val="tx1"/>
                  </a:solidFill>
                </a:rPr>
                <a:t>2006</a:t>
              </a:r>
            </a:p>
            <a:p>
              <a:pPr>
                <a:spcAft>
                  <a:spcPts val="300"/>
                </a:spcAft>
              </a:pPr>
              <a:r>
                <a:rPr lang="en-AU" sz="1200" dirty="0" smtClean="0">
                  <a:solidFill>
                    <a:schemeClr val="tx1"/>
                  </a:solidFill>
                </a:rPr>
                <a:t>Health system reforms in South Australia; Country Health SA established.</a:t>
              </a:r>
              <a:endParaRPr lang="en-AU" sz="1200" dirty="0">
                <a:solidFill>
                  <a:schemeClr val="tx1"/>
                </a:solidFill>
              </a:endParaRPr>
            </a:p>
          </p:txBody>
        </p:sp>
      </p:grpSp>
      <p:sp>
        <p:nvSpPr>
          <p:cNvPr id="7" name="Bottom cover"/>
          <p:cNvSpPr/>
          <p:nvPr/>
        </p:nvSpPr>
        <p:spPr>
          <a:xfrm>
            <a:off x="539552" y="5085184"/>
            <a:ext cx="6912768" cy="1772816"/>
          </a:xfrm>
          <a:prstGeom prst="rect">
            <a:avLst/>
          </a:prstGeom>
          <a:gradFill>
            <a:gsLst>
              <a:gs pos="0">
                <a:schemeClr val="bg1">
                  <a:alpha val="0"/>
                </a:schemeClr>
              </a:gs>
              <a:gs pos="10000">
                <a:schemeClr val="bg1"/>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pic>
        <p:nvPicPr>
          <p:cNvPr id="70" name="Background" descr="PPT_HPC-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 name="Top cover"/>
          <p:cNvSpPr/>
          <p:nvPr/>
        </p:nvSpPr>
        <p:spPr>
          <a:xfrm rot="10800000">
            <a:off x="539552" y="-3"/>
            <a:ext cx="6912768" cy="19888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5" name="Heading"/>
          <p:cNvSpPr>
            <a:spLocks noGrp="1"/>
          </p:cNvSpPr>
          <p:nvPr>
            <p:ph type="title"/>
          </p:nvPr>
        </p:nvSpPr>
        <p:spPr/>
        <p:txBody>
          <a:bodyPr/>
          <a:lstStyle/>
          <a:p>
            <a:r>
              <a:rPr lang="en-AU" dirty="0" smtClean="0"/>
              <a:t>Context</a:t>
            </a:r>
            <a:endParaRPr lang="en-AU" dirty="0"/>
          </a:p>
        </p:txBody>
      </p:sp>
      <p:sp>
        <p:nvSpPr>
          <p:cNvPr id="6" name="Subheading"/>
          <p:cNvSpPr>
            <a:spLocks noGrp="1"/>
          </p:cNvSpPr>
          <p:nvPr>
            <p:ph idx="1"/>
          </p:nvPr>
        </p:nvSpPr>
        <p:spPr/>
        <p:txBody>
          <a:bodyPr/>
          <a:lstStyle/>
          <a:p>
            <a:r>
              <a:rPr lang="en-AU" dirty="0" smtClean="0"/>
              <a:t>Timeline</a:t>
            </a:r>
            <a:endParaRPr lang="en-AU" dirty="0"/>
          </a:p>
        </p:txBody>
      </p:sp>
    </p:spTree>
    <p:extLst>
      <p:ext uri="{BB962C8B-B14F-4D97-AF65-F5344CB8AC3E}">
        <p14:creationId xmlns:p14="http://schemas.microsoft.com/office/powerpoint/2010/main" val="3197270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Timeline (old)"/>
          <p:cNvGrpSpPr>
            <a:grpSpLocks noChangeAspect="1"/>
          </p:cNvGrpSpPr>
          <p:nvPr/>
        </p:nvGrpSpPr>
        <p:grpSpPr>
          <a:xfrm>
            <a:off x="701560" y="2082285"/>
            <a:ext cx="6480000" cy="8661969"/>
            <a:chOff x="720000" y="710847"/>
            <a:chExt cx="5400000" cy="7218307"/>
          </a:xfrm>
        </p:grpSpPr>
        <p:sp>
          <p:nvSpPr>
            <p:cNvPr id="31" name="Rectangle 30"/>
            <p:cNvSpPr/>
            <p:nvPr/>
          </p:nvSpPr>
          <p:spPr>
            <a:xfrm>
              <a:off x="720000" y="720000"/>
              <a:ext cx="90000" cy="7200000"/>
            </a:xfrm>
            <a:prstGeom prst="rect">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200" dirty="0"/>
            </a:p>
          </p:txBody>
        </p:sp>
        <p:cxnSp>
          <p:nvCxnSpPr>
            <p:cNvPr id="32" name="Straight Connector 31"/>
            <p:cNvCxnSpPr>
              <a:endCxn id="34" idx="1"/>
            </p:cNvCxnSpPr>
            <p:nvPr/>
          </p:nvCxnSpPr>
          <p:spPr>
            <a:xfrm flipV="1">
              <a:off x="765000" y="2470734"/>
              <a:ext cx="675000" cy="1559467"/>
            </a:xfrm>
            <a:prstGeom prst="line">
              <a:avLst/>
            </a:prstGeom>
            <a:ln w="12700" cap="sq">
              <a:solidFill>
                <a:schemeClr val="accent1">
                  <a:lumMod val="50000"/>
                </a:schemeClr>
              </a:solidFill>
              <a:beve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endCxn id="35" idx="1"/>
            </p:cNvCxnSpPr>
            <p:nvPr/>
          </p:nvCxnSpPr>
          <p:spPr>
            <a:xfrm flipV="1">
              <a:off x="765000" y="3181201"/>
              <a:ext cx="675000" cy="931799"/>
            </a:xfrm>
            <a:prstGeom prst="line">
              <a:avLst/>
            </a:prstGeom>
            <a:ln w="12700" cap="sq">
              <a:solidFill>
                <a:schemeClr val="accent1">
                  <a:lumMod val="50000"/>
                </a:schemeClr>
              </a:solidFill>
              <a:bevel/>
              <a:tailEnd type="none" w="sm" len="sm"/>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1440000" y="2131781"/>
              <a:ext cx="4680000" cy="677906"/>
            </a:xfrm>
            <a:prstGeom prst="rect">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18000" rIns="36000" bIns="18000" rtlCol="0" anchor="ctr">
              <a:spAutoFit/>
            </a:bodyPr>
            <a:lstStyle/>
            <a:p>
              <a:pPr>
                <a:spcAft>
                  <a:spcPts val="300"/>
                </a:spcAft>
              </a:pPr>
              <a:r>
                <a:rPr lang="en-AU" sz="1200" b="1" dirty="0" smtClean="0">
                  <a:solidFill>
                    <a:schemeClr val="tx1"/>
                  </a:solidFill>
                </a:rPr>
                <a:t>March 2008</a:t>
              </a:r>
            </a:p>
            <a:p>
              <a:pPr>
                <a:spcAft>
                  <a:spcPts val="300"/>
                </a:spcAft>
              </a:pPr>
              <a:r>
                <a:rPr lang="en-AU" sz="1200" dirty="0" smtClean="0">
                  <a:solidFill>
                    <a:schemeClr val="tx1"/>
                  </a:solidFill>
                </a:rPr>
                <a:t>The new Health Care Act provides for the creation of Health Advisory Councils to perform advocacy for their community and to provide advice to and undertake other functions for the health Minister and the health system.</a:t>
              </a:r>
            </a:p>
          </p:txBody>
        </p:sp>
        <p:sp>
          <p:nvSpPr>
            <p:cNvPr id="35" name="Rectangle 34"/>
            <p:cNvSpPr/>
            <p:nvPr/>
          </p:nvSpPr>
          <p:spPr>
            <a:xfrm>
              <a:off x="1440000" y="2997595"/>
              <a:ext cx="4680000" cy="367211"/>
            </a:xfrm>
            <a:prstGeom prst="rect">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18000" rIns="36000" bIns="18000" rtlCol="0" anchor="ctr">
              <a:spAutoFit/>
            </a:bodyPr>
            <a:lstStyle/>
            <a:p>
              <a:pPr>
                <a:spcAft>
                  <a:spcPts val="300"/>
                </a:spcAft>
              </a:pPr>
              <a:r>
                <a:rPr lang="en-AU" sz="1200" b="1" dirty="0" smtClean="0">
                  <a:solidFill>
                    <a:schemeClr val="tx1"/>
                  </a:solidFill>
                </a:rPr>
                <a:t>June 2008</a:t>
              </a:r>
            </a:p>
            <a:p>
              <a:pPr>
                <a:spcAft>
                  <a:spcPts val="300"/>
                </a:spcAft>
              </a:pPr>
              <a:r>
                <a:rPr lang="en-AU" sz="1200" dirty="0" smtClean="0">
                  <a:solidFill>
                    <a:schemeClr val="tx1"/>
                  </a:solidFill>
                </a:rPr>
                <a:t>41 Health Advisory Councils established for country South Australia.</a:t>
              </a:r>
              <a:endParaRPr lang="en-AU" sz="1200" dirty="0">
                <a:solidFill>
                  <a:schemeClr val="tx1"/>
                </a:solidFill>
              </a:endParaRPr>
            </a:p>
          </p:txBody>
        </p:sp>
        <p:cxnSp>
          <p:nvCxnSpPr>
            <p:cNvPr id="36" name="Straight Connector 35"/>
            <p:cNvCxnSpPr>
              <a:endCxn id="37" idx="1"/>
            </p:cNvCxnSpPr>
            <p:nvPr/>
          </p:nvCxnSpPr>
          <p:spPr>
            <a:xfrm flipV="1">
              <a:off x="765000" y="3818573"/>
              <a:ext cx="675000" cy="1565228"/>
            </a:xfrm>
            <a:prstGeom prst="line">
              <a:avLst/>
            </a:prstGeom>
            <a:ln w="12700" cap="sq">
              <a:solidFill>
                <a:schemeClr val="accent1">
                  <a:lumMod val="50000"/>
                </a:schemeClr>
              </a:solidFill>
              <a:bevel/>
              <a:tailEnd type="none" w="sm" len="sm"/>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a:off x="1440000" y="3556563"/>
              <a:ext cx="4680000" cy="524018"/>
            </a:xfrm>
            <a:prstGeom prst="rect">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18000" rIns="36000" bIns="18000" rtlCol="0" anchor="ctr">
              <a:spAutoFit/>
            </a:bodyPr>
            <a:lstStyle/>
            <a:p>
              <a:pPr>
                <a:spcAft>
                  <a:spcPts val="300"/>
                </a:spcAft>
              </a:pPr>
              <a:r>
                <a:rPr lang="en-AU" sz="1200" b="1" dirty="0" smtClean="0">
                  <a:solidFill>
                    <a:schemeClr val="tx1"/>
                  </a:solidFill>
                </a:rPr>
                <a:t>December 2011</a:t>
              </a:r>
            </a:p>
            <a:p>
              <a:pPr>
                <a:spcAft>
                  <a:spcPts val="300"/>
                </a:spcAft>
              </a:pPr>
              <a:r>
                <a:rPr lang="en-AU" sz="1200" dirty="0" smtClean="0">
                  <a:solidFill>
                    <a:schemeClr val="tx1"/>
                  </a:solidFill>
                </a:rPr>
                <a:t>As required by law, Health Performance Council completes a review of the effectiveness and governance of the Health Advisory Councils.</a:t>
              </a:r>
              <a:endParaRPr lang="en-AU" sz="1200" dirty="0">
                <a:solidFill>
                  <a:schemeClr val="tx1"/>
                </a:solidFill>
              </a:endParaRPr>
            </a:p>
          </p:txBody>
        </p:sp>
        <p:cxnSp>
          <p:nvCxnSpPr>
            <p:cNvPr id="38" name="Straight Connector 37"/>
            <p:cNvCxnSpPr>
              <a:endCxn id="39" idx="1"/>
            </p:cNvCxnSpPr>
            <p:nvPr/>
          </p:nvCxnSpPr>
          <p:spPr>
            <a:xfrm flipV="1">
              <a:off x="765000" y="4529038"/>
              <a:ext cx="675000" cy="2071562"/>
            </a:xfrm>
            <a:prstGeom prst="line">
              <a:avLst/>
            </a:prstGeom>
            <a:ln w="12700" cap="sq">
              <a:solidFill>
                <a:schemeClr val="accent1">
                  <a:lumMod val="50000"/>
                </a:schemeClr>
              </a:solidFill>
              <a:bevel/>
              <a:tailEnd type="none" w="sm" len="sm"/>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1440000" y="4267029"/>
              <a:ext cx="4680000" cy="524018"/>
            </a:xfrm>
            <a:prstGeom prst="rect">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18000" rIns="36000" bIns="18000" rtlCol="0" anchor="ctr">
              <a:spAutoFit/>
            </a:bodyPr>
            <a:lstStyle/>
            <a:p>
              <a:pPr>
                <a:spcAft>
                  <a:spcPts val="300"/>
                </a:spcAft>
              </a:pPr>
              <a:r>
                <a:rPr lang="en-AU" sz="1200" b="1" dirty="0" smtClean="0">
                  <a:solidFill>
                    <a:schemeClr val="tx1"/>
                  </a:solidFill>
                </a:rPr>
                <a:t>May 2015</a:t>
              </a:r>
            </a:p>
            <a:p>
              <a:pPr>
                <a:spcAft>
                  <a:spcPts val="300"/>
                </a:spcAft>
              </a:pPr>
              <a:r>
                <a:rPr lang="en-AU" sz="1200" dirty="0" smtClean="0">
                  <a:solidFill>
                    <a:schemeClr val="tx1"/>
                  </a:solidFill>
                </a:rPr>
                <a:t>Country Health SA releases its overarching </a:t>
              </a:r>
              <a:r>
                <a:rPr lang="en-AU" sz="1200" i="1" dirty="0" smtClean="0">
                  <a:solidFill>
                    <a:schemeClr val="tx1"/>
                  </a:solidFill>
                </a:rPr>
                <a:t>Consumer and Community Engagement Strategy</a:t>
              </a:r>
              <a:r>
                <a:rPr lang="en-AU" sz="1200" dirty="0" smtClean="0">
                  <a:solidFill>
                    <a:schemeClr val="tx1"/>
                  </a:solidFill>
                </a:rPr>
                <a:t>.</a:t>
              </a:r>
              <a:endParaRPr lang="en-AU" sz="1200" dirty="0">
                <a:solidFill>
                  <a:schemeClr val="tx1"/>
                </a:solidFill>
              </a:endParaRPr>
            </a:p>
          </p:txBody>
        </p:sp>
        <p:cxnSp>
          <p:nvCxnSpPr>
            <p:cNvPr id="40" name="Straight Connector 39"/>
            <p:cNvCxnSpPr>
              <a:endCxn id="41" idx="1"/>
            </p:cNvCxnSpPr>
            <p:nvPr/>
          </p:nvCxnSpPr>
          <p:spPr>
            <a:xfrm flipV="1">
              <a:off x="765000" y="5239505"/>
              <a:ext cx="675000" cy="1389895"/>
            </a:xfrm>
            <a:prstGeom prst="line">
              <a:avLst/>
            </a:prstGeom>
            <a:ln w="12700" cap="sq">
              <a:solidFill>
                <a:schemeClr val="accent1">
                  <a:lumMod val="50000"/>
                </a:schemeClr>
              </a:solidFill>
              <a:bevel/>
              <a:tailEnd type="none" w="sm" len="sm"/>
            </a:ln>
          </p:spPr>
          <p:style>
            <a:lnRef idx="1">
              <a:schemeClr val="accent1"/>
            </a:lnRef>
            <a:fillRef idx="0">
              <a:schemeClr val="accent1"/>
            </a:fillRef>
            <a:effectRef idx="0">
              <a:schemeClr val="accent1"/>
            </a:effectRef>
            <a:fontRef idx="minor">
              <a:schemeClr val="tx1"/>
            </a:fontRef>
          </p:style>
        </p:cxnSp>
        <p:sp>
          <p:nvSpPr>
            <p:cNvPr id="41" name="Rectangle 40"/>
            <p:cNvSpPr/>
            <p:nvPr/>
          </p:nvSpPr>
          <p:spPr>
            <a:xfrm>
              <a:off x="1440000" y="4977496"/>
              <a:ext cx="4680000" cy="524018"/>
            </a:xfrm>
            <a:prstGeom prst="rect">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18000" rIns="36000" bIns="18000" rtlCol="0" anchor="ctr">
              <a:spAutoFit/>
            </a:bodyPr>
            <a:lstStyle/>
            <a:p>
              <a:pPr>
                <a:spcAft>
                  <a:spcPts val="300"/>
                </a:spcAft>
              </a:pPr>
              <a:r>
                <a:rPr lang="en-AU" sz="1200" b="1" dirty="0" smtClean="0">
                  <a:solidFill>
                    <a:schemeClr val="tx1"/>
                  </a:solidFill>
                </a:rPr>
                <a:t>May 2015</a:t>
              </a:r>
            </a:p>
            <a:p>
              <a:pPr>
                <a:spcAft>
                  <a:spcPts val="300"/>
                </a:spcAft>
              </a:pPr>
              <a:r>
                <a:rPr lang="en-AU" sz="1200" dirty="0" smtClean="0">
                  <a:solidFill>
                    <a:schemeClr val="tx1"/>
                  </a:solidFill>
                </a:rPr>
                <a:t>Country Health SA releases its more specific </a:t>
              </a:r>
              <a:r>
                <a:rPr lang="en-AU" sz="1200" i="1" dirty="0" smtClean="0">
                  <a:solidFill>
                    <a:schemeClr val="tx1"/>
                  </a:solidFill>
                </a:rPr>
                <a:t>Aboriginal Community &amp; Consumer Engagement Strategy</a:t>
              </a:r>
              <a:r>
                <a:rPr lang="en-AU" sz="1200" dirty="0" smtClean="0">
                  <a:solidFill>
                    <a:schemeClr val="tx1"/>
                  </a:solidFill>
                </a:rPr>
                <a:t>.</a:t>
              </a:r>
              <a:endParaRPr lang="en-AU" sz="1200" dirty="0">
                <a:solidFill>
                  <a:schemeClr val="tx1"/>
                </a:solidFill>
              </a:endParaRPr>
            </a:p>
          </p:txBody>
        </p:sp>
        <p:cxnSp>
          <p:nvCxnSpPr>
            <p:cNvPr id="42" name="Straight Connector 41"/>
            <p:cNvCxnSpPr>
              <a:endCxn id="43" idx="1"/>
            </p:cNvCxnSpPr>
            <p:nvPr/>
          </p:nvCxnSpPr>
          <p:spPr>
            <a:xfrm flipV="1">
              <a:off x="765000" y="5949973"/>
              <a:ext cx="675000" cy="971028"/>
            </a:xfrm>
            <a:prstGeom prst="line">
              <a:avLst/>
            </a:prstGeom>
            <a:ln w="12700" cap="sq">
              <a:solidFill>
                <a:schemeClr val="accent1">
                  <a:lumMod val="50000"/>
                </a:schemeClr>
              </a:solidFill>
              <a:bevel/>
              <a:tailEnd type="none" w="sm" len="sm"/>
            </a:ln>
          </p:spPr>
          <p:style>
            <a:lnRef idx="1">
              <a:schemeClr val="accent1"/>
            </a:lnRef>
            <a:fillRef idx="0">
              <a:schemeClr val="accent1"/>
            </a:fillRef>
            <a:effectRef idx="0">
              <a:schemeClr val="accent1"/>
            </a:effectRef>
            <a:fontRef idx="minor">
              <a:schemeClr val="tx1"/>
            </a:fontRef>
          </p:style>
        </p:cxnSp>
        <p:sp>
          <p:nvSpPr>
            <p:cNvPr id="43" name="Rectangle 42"/>
            <p:cNvSpPr/>
            <p:nvPr/>
          </p:nvSpPr>
          <p:spPr>
            <a:xfrm>
              <a:off x="1440000" y="5687963"/>
              <a:ext cx="4680000" cy="524018"/>
            </a:xfrm>
            <a:prstGeom prst="rect">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18000" rIns="36000" bIns="18000" rtlCol="0" anchor="ctr">
              <a:spAutoFit/>
            </a:bodyPr>
            <a:lstStyle/>
            <a:p>
              <a:pPr>
                <a:spcAft>
                  <a:spcPts val="300"/>
                </a:spcAft>
              </a:pPr>
              <a:r>
                <a:rPr lang="en-AU" sz="1200" b="1" dirty="0" smtClean="0">
                  <a:solidFill>
                    <a:schemeClr val="tx1"/>
                  </a:solidFill>
                </a:rPr>
                <a:t>March 2016</a:t>
              </a:r>
            </a:p>
            <a:p>
              <a:pPr>
                <a:spcAft>
                  <a:spcPts val="300"/>
                </a:spcAft>
              </a:pPr>
              <a:r>
                <a:rPr lang="en-AU" sz="1200" dirty="0" smtClean="0">
                  <a:solidFill>
                    <a:schemeClr val="tx1"/>
                  </a:solidFill>
                </a:rPr>
                <a:t>Health Performance Council decides to revisit its 2011 review of Health Advisory Councils’ governance.</a:t>
              </a:r>
              <a:endParaRPr lang="en-AU" sz="1200" dirty="0">
                <a:solidFill>
                  <a:schemeClr val="tx1"/>
                </a:solidFill>
              </a:endParaRPr>
            </a:p>
          </p:txBody>
        </p:sp>
        <p:cxnSp>
          <p:nvCxnSpPr>
            <p:cNvPr id="44" name="Straight Connector 43"/>
            <p:cNvCxnSpPr>
              <a:endCxn id="45" idx="1"/>
            </p:cNvCxnSpPr>
            <p:nvPr/>
          </p:nvCxnSpPr>
          <p:spPr>
            <a:xfrm flipV="1">
              <a:off x="765000" y="6733537"/>
              <a:ext cx="675000" cy="299064"/>
            </a:xfrm>
            <a:prstGeom prst="line">
              <a:avLst/>
            </a:prstGeom>
            <a:ln w="12700" cap="sq">
              <a:solidFill>
                <a:schemeClr val="accent1">
                  <a:lumMod val="50000"/>
                </a:schemeClr>
              </a:solidFill>
              <a:bevel/>
              <a:tailEnd type="none" w="sm" len="sm"/>
            </a:ln>
          </p:spPr>
          <p:style>
            <a:lnRef idx="1">
              <a:schemeClr val="accent1"/>
            </a:lnRef>
            <a:fillRef idx="0">
              <a:schemeClr val="accent1"/>
            </a:fillRef>
            <a:effectRef idx="0">
              <a:schemeClr val="accent1"/>
            </a:effectRef>
            <a:fontRef idx="minor">
              <a:schemeClr val="tx1"/>
            </a:fontRef>
          </p:style>
        </p:cxnSp>
        <p:sp>
          <p:nvSpPr>
            <p:cNvPr id="45" name="Rectangle 44"/>
            <p:cNvSpPr/>
            <p:nvPr/>
          </p:nvSpPr>
          <p:spPr>
            <a:xfrm>
              <a:off x="1440000" y="6394583"/>
              <a:ext cx="4680000" cy="677906"/>
            </a:xfrm>
            <a:prstGeom prst="rect">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18000" rIns="36000" bIns="18000" rtlCol="0" anchor="ctr">
              <a:spAutoFit/>
            </a:bodyPr>
            <a:lstStyle/>
            <a:p>
              <a:pPr>
                <a:spcAft>
                  <a:spcPts val="300"/>
                </a:spcAft>
              </a:pPr>
              <a:r>
                <a:rPr lang="en-AU" sz="1200" b="1" dirty="0" smtClean="0">
                  <a:solidFill>
                    <a:schemeClr val="tx1"/>
                  </a:solidFill>
                </a:rPr>
                <a:t>July 2016</a:t>
              </a:r>
            </a:p>
            <a:p>
              <a:pPr>
                <a:spcAft>
                  <a:spcPts val="300"/>
                </a:spcAft>
              </a:pPr>
              <a:r>
                <a:rPr lang="en-AU" sz="1200" dirty="0">
                  <a:solidFill>
                    <a:schemeClr val="tx1"/>
                  </a:solidFill>
                </a:rPr>
                <a:t>Health Performance Council spins off from the revisit review a separate project </a:t>
              </a:r>
              <a:r>
                <a:rPr lang="en-AU" sz="1200" dirty="0" smtClean="0">
                  <a:solidFill>
                    <a:schemeClr val="tx1"/>
                  </a:solidFill>
                </a:rPr>
                <a:t>– the subject of this report – to </a:t>
              </a:r>
              <a:r>
                <a:rPr lang="en-AU" sz="1200" dirty="0">
                  <a:solidFill>
                    <a:schemeClr val="tx1"/>
                  </a:solidFill>
                </a:rPr>
                <a:t>review the implementation of the </a:t>
              </a:r>
              <a:r>
                <a:rPr lang="en-AU" sz="1200" i="1" dirty="0" smtClean="0">
                  <a:solidFill>
                    <a:schemeClr val="tx1"/>
                  </a:solidFill>
                </a:rPr>
                <a:t>Aboriginal Community &amp; Consumer Engagement Strategy</a:t>
              </a:r>
              <a:r>
                <a:rPr lang="en-AU" sz="1200" dirty="0" smtClean="0">
                  <a:solidFill>
                    <a:schemeClr val="tx1"/>
                  </a:solidFill>
                </a:rPr>
                <a:t>.</a:t>
              </a:r>
              <a:endParaRPr lang="en-AU" sz="1200" dirty="0">
                <a:solidFill>
                  <a:schemeClr val="tx1"/>
                </a:solidFill>
              </a:endParaRPr>
            </a:p>
          </p:txBody>
        </p:sp>
        <p:cxnSp>
          <p:nvCxnSpPr>
            <p:cNvPr id="46" name="Straight Connector 45"/>
            <p:cNvCxnSpPr>
              <a:endCxn id="47" idx="1"/>
            </p:cNvCxnSpPr>
            <p:nvPr/>
          </p:nvCxnSpPr>
          <p:spPr>
            <a:xfrm>
              <a:off x="765000" y="7417800"/>
              <a:ext cx="675000" cy="172402"/>
            </a:xfrm>
            <a:prstGeom prst="line">
              <a:avLst/>
            </a:prstGeom>
            <a:ln w="12700" cap="sq">
              <a:solidFill>
                <a:schemeClr val="accent1">
                  <a:lumMod val="50000"/>
                </a:schemeClr>
              </a:solidFill>
              <a:bevel/>
              <a:tailEnd type="none" w="sm" len="sm"/>
            </a:ln>
          </p:spPr>
          <p:style>
            <a:lnRef idx="1">
              <a:schemeClr val="accent1"/>
            </a:lnRef>
            <a:fillRef idx="0">
              <a:schemeClr val="accent1"/>
            </a:fillRef>
            <a:effectRef idx="0">
              <a:schemeClr val="accent1"/>
            </a:effectRef>
            <a:fontRef idx="minor">
              <a:schemeClr val="tx1"/>
            </a:fontRef>
          </p:style>
        </p:cxnSp>
        <p:sp>
          <p:nvSpPr>
            <p:cNvPr id="47" name="Rectangle 46"/>
            <p:cNvSpPr/>
            <p:nvPr/>
          </p:nvSpPr>
          <p:spPr>
            <a:xfrm>
              <a:off x="1440000" y="7251248"/>
              <a:ext cx="4680000" cy="677906"/>
            </a:xfrm>
            <a:prstGeom prst="rect">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18000" rIns="36000" bIns="18000" rtlCol="0" anchor="ctr">
              <a:spAutoFit/>
            </a:bodyPr>
            <a:lstStyle/>
            <a:p>
              <a:pPr>
                <a:spcAft>
                  <a:spcPts val="300"/>
                </a:spcAft>
              </a:pPr>
              <a:r>
                <a:rPr lang="en-AU" sz="1200" b="1" dirty="0" smtClean="0">
                  <a:solidFill>
                    <a:schemeClr val="tx1"/>
                  </a:solidFill>
                </a:rPr>
                <a:t>August 2017</a:t>
              </a:r>
            </a:p>
            <a:p>
              <a:pPr>
                <a:spcAft>
                  <a:spcPts val="300"/>
                </a:spcAft>
              </a:pPr>
              <a:r>
                <a:rPr lang="en-AU" sz="1200" dirty="0" smtClean="0">
                  <a:solidFill>
                    <a:schemeClr val="tx1"/>
                  </a:solidFill>
                </a:rPr>
                <a:t>Health Performance Council publishes its revisit review of Health Advisory Councils</a:t>
              </a:r>
              <a:r>
                <a:rPr lang="en-AU" sz="1200" dirty="0">
                  <a:solidFill>
                    <a:schemeClr val="tx1"/>
                  </a:solidFill>
                </a:rPr>
                <a:t>’ governance, </a:t>
              </a:r>
              <a:r>
                <a:rPr lang="en-AU" sz="1200" dirty="0" smtClean="0">
                  <a:solidFill>
                    <a:schemeClr val="tx1"/>
                  </a:solidFill>
                </a:rPr>
                <a:t>noting and endorsing Country Health SA’s </a:t>
              </a:r>
              <a:r>
                <a:rPr lang="en-AU" sz="1200" i="1" dirty="0" smtClean="0">
                  <a:solidFill>
                    <a:schemeClr val="tx1"/>
                  </a:solidFill>
                </a:rPr>
                <a:t>Aboriginal </a:t>
              </a:r>
              <a:r>
                <a:rPr lang="en-AU" sz="1200" i="1" dirty="0">
                  <a:solidFill>
                    <a:schemeClr val="tx1"/>
                  </a:solidFill>
                </a:rPr>
                <a:t>Community &amp; Consumer Engagement </a:t>
              </a:r>
              <a:r>
                <a:rPr lang="en-AU" sz="1200" i="1" dirty="0" smtClean="0">
                  <a:solidFill>
                    <a:schemeClr val="tx1"/>
                  </a:solidFill>
                </a:rPr>
                <a:t>Strategy</a:t>
              </a:r>
              <a:r>
                <a:rPr lang="en-AU" sz="1200" dirty="0" smtClean="0">
                  <a:solidFill>
                    <a:schemeClr val="tx1"/>
                  </a:solidFill>
                </a:rPr>
                <a:t>.</a:t>
              </a:r>
              <a:endParaRPr lang="en-AU" sz="1200" dirty="0">
                <a:solidFill>
                  <a:schemeClr val="tx1"/>
                </a:solidFill>
              </a:endParaRPr>
            </a:p>
          </p:txBody>
        </p:sp>
        <p:cxnSp>
          <p:nvCxnSpPr>
            <p:cNvPr id="48" name="Straight Connector 47"/>
            <p:cNvCxnSpPr>
              <a:endCxn id="49" idx="1"/>
            </p:cNvCxnSpPr>
            <p:nvPr/>
          </p:nvCxnSpPr>
          <p:spPr>
            <a:xfrm>
              <a:off x="765000" y="898200"/>
              <a:ext cx="675000" cy="151600"/>
            </a:xfrm>
            <a:prstGeom prst="line">
              <a:avLst/>
            </a:prstGeom>
            <a:ln w="12700" cap="sq">
              <a:solidFill>
                <a:schemeClr val="accent1">
                  <a:lumMod val="50000"/>
                </a:schemeClr>
              </a:solidFill>
              <a:bevel/>
              <a:tailEnd type="none" w="sm" len="sm"/>
            </a:ln>
          </p:spPr>
          <p:style>
            <a:lnRef idx="1">
              <a:schemeClr val="accent1"/>
            </a:lnRef>
            <a:fillRef idx="0">
              <a:schemeClr val="accent1"/>
            </a:fillRef>
            <a:effectRef idx="0">
              <a:schemeClr val="accent1"/>
            </a:effectRef>
            <a:fontRef idx="minor">
              <a:schemeClr val="tx1"/>
            </a:fontRef>
          </p:style>
        </p:cxnSp>
        <p:sp>
          <p:nvSpPr>
            <p:cNvPr id="49" name="Rectangle 48"/>
            <p:cNvSpPr/>
            <p:nvPr/>
          </p:nvSpPr>
          <p:spPr>
            <a:xfrm>
              <a:off x="1440000" y="710847"/>
              <a:ext cx="4680000" cy="677906"/>
            </a:xfrm>
            <a:prstGeom prst="rect">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18000" rIns="36000" bIns="18000" rtlCol="0" anchor="ctr">
              <a:spAutoFit/>
            </a:bodyPr>
            <a:lstStyle/>
            <a:p>
              <a:pPr>
                <a:spcAft>
                  <a:spcPts val="300"/>
                </a:spcAft>
              </a:pPr>
              <a:r>
                <a:rPr lang="en-AU" sz="1200" b="1" dirty="0" smtClean="0">
                  <a:solidFill>
                    <a:schemeClr val="tx1"/>
                  </a:solidFill>
                </a:rPr>
                <a:t>By 1999</a:t>
              </a:r>
            </a:p>
            <a:p>
              <a:pPr>
                <a:spcAft>
                  <a:spcPts val="300"/>
                </a:spcAft>
              </a:pPr>
              <a:r>
                <a:rPr lang="en-AU" sz="1200" dirty="0" smtClean="0">
                  <a:solidFill>
                    <a:schemeClr val="tx1"/>
                  </a:solidFill>
                </a:rPr>
                <a:t>Seven regional Aboriginal Health Advisory Committees exist as touchpoints of engagement </a:t>
              </a:r>
              <a:r>
                <a:rPr lang="en-AU" sz="1200" dirty="0">
                  <a:solidFill>
                    <a:schemeClr val="tx1"/>
                  </a:solidFill>
                </a:rPr>
                <a:t>between the health system and Aboriginal community members in country South </a:t>
              </a:r>
              <a:r>
                <a:rPr lang="en-AU" sz="1200" dirty="0" smtClean="0">
                  <a:solidFill>
                    <a:schemeClr val="tx1"/>
                  </a:solidFill>
                </a:rPr>
                <a:t>Australia.</a:t>
              </a:r>
              <a:endParaRPr lang="en-AU" sz="1200" dirty="0">
                <a:solidFill>
                  <a:schemeClr val="tx1"/>
                </a:solidFill>
              </a:endParaRPr>
            </a:p>
          </p:txBody>
        </p:sp>
        <p:cxnSp>
          <p:nvCxnSpPr>
            <p:cNvPr id="50" name="Straight Connector 49"/>
            <p:cNvCxnSpPr>
              <a:endCxn id="69" idx="1"/>
            </p:cNvCxnSpPr>
            <p:nvPr/>
          </p:nvCxnSpPr>
          <p:spPr>
            <a:xfrm flipV="1">
              <a:off x="765000" y="1760267"/>
              <a:ext cx="675000" cy="1657933"/>
            </a:xfrm>
            <a:prstGeom prst="line">
              <a:avLst/>
            </a:prstGeom>
            <a:ln w="12700" cap="sq">
              <a:solidFill>
                <a:schemeClr val="accent1">
                  <a:lumMod val="50000"/>
                </a:schemeClr>
              </a:solidFill>
              <a:bevel/>
              <a:tailEnd type="none" w="sm" len="sm"/>
            </a:ln>
          </p:spPr>
          <p:style>
            <a:lnRef idx="1">
              <a:schemeClr val="accent1"/>
            </a:lnRef>
            <a:fillRef idx="0">
              <a:schemeClr val="accent1"/>
            </a:fillRef>
            <a:effectRef idx="0">
              <a:schemeClr val="accent1"/>
            </a:effectRef>
            <a:fontRef idx="minor">
              <a:schemeClr val="tx1"/>
            </a:fontRef>
          </p:style>
        </p:cxnSp>
        <p:sp>
          <p:nvSpPr>
            <p:cNvPr id="69" name="Rectangle 68"/>
            <p:cNvSpPr/>
            <p:nvPr/>
          </p:nvSpPr>
          <p:spPr>
            <a:xfrm>
              <a:off x="1440000" y="1576661"/>
              <a:ext cx="4680000" cy="367211"/>
            </a:xfrm>
            <a:prstGeom prst="rect">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18000" rIns="36000" bIns="18000" rtlCol="0" anchor="ctr">
              <a:spAutoFit/>
            </a:bodyPr>
            <a:lstStyle/>
            <a:p>
              <a:pPr>
                <a:spcAft>
                  <a:spcPts val="300"/>
                </a:spcAft>
              </a:pPr>
              <a:r>
                <a:rPr lang="en-AU" sz="1200" b="1" dirty="0" smtClean="0">
                  <a:solidFill>
                    <a:schemeClr val="tx1"/>
                  </a:solidFill>
                </a:rPr>
                <a:t>2006</a:t>
              </a:r>
            </a:p>
            <a:p>
              <a:pPr>
                <a:spcAft>
                  <a:spcPts val="300"/>
                </a:spcAft>
              </a:pPr>
              <a:r>
                <a:rPr lang="en-AU" sz="1200" dirty="0" smtClean="0">
                  <a:solidFill>
                    <a:schemeClr val="tx1"/>
                  </a:solidFill>
                </a:rPr>
                <a:t>Health system reforms in South Australia; Country Health SA established.</a:t>
              </a:r>
              <a:endParaRPr lang="en-AU" sz="1200" dirty="0">
                <a:solidFill>
                  <a:schemeClr val="tx1"/>
                </a:solidFill>
              </a:endParaRPr>
            </a:p>
          </p:txBody>
        </p:sp>
      </p:grpSp>
      <p:sp>
        <p:nvSpPr>
          <p:cNvPr id="2" name="Cover-up old timeline"/>
          <p:cNvSpPr/>
          <p:nvPr/>
        </p:nvSpPr>
        <p:spPr>
          <a:xfrm>
            <a:off x="323528" y="1988841"/>
            <a:ext cx="7128792" cy="34974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grpSp>
        <p:nvGrpSpPr>
          <p:cNvPr id="53" name="Timeline (new)"/>
          <p:cNvGrpSpPr>
            <a:grpSpLocks noChangeAspect="1"/>
          </p:cNvGrpSpPr>
          <p:nvPr/>
        </p:nvGrpSpPr>
        <p:grpSpPr>
          <a:xfrm>
            <a:off x="701560" y="-576000"/>
            <a:ext cx="6480000" cy="8661969"/>
            <a:chOff x="720000" y="710847"/>
            <a:chExt cx="5400000" cy="7218307"/>
          </a:xfrm>
        </p:grpSpPr>
        <p:sp>
          <p:nvSpPr>
            <p:cNvPr id="54" name="Rectangle 53"/>
            <p:cNvSpPr/>
            <p:nvPr/>
          </p:nvSpPr>
          <p:spPr>
            <a:xfrm>
              <a:off x="720000" y="720000"/>
              <a:ext cx="90000" cy="7200000"/>
            </a:xfrm>
            <a:prstGeom prst="rect">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200" dirty="0"/>
            </a:p>
          </p:txBody>
        </p:sp>
        <p:cxnSp>
          <p:nvCxnSpPr>
            <p:cNvPr id="55" name="Straight Connector 54"/>
            <p:cNvCxnSpPr>
              <a:endCxn id="57" idx="1"/>
            </p:cNvCxnSpPr>
            <p:nvPr/>
          </p:nvCxnSpPr>
          <p:spPr>
            <a:xfrm flipV="1">
              <a:off x="765000" y="2470734"/>
              <a:ext cx="675000" cy="1559467"/>
            </a:xfrm>
            <a:prstGeom prst="line">
              <a:avLst/>
            </a:prstGeom>
            <a:ln w="12700" cap="sq">
              <a:solidFill>
                <a:schemeClr val="accent1">
                  <a:lumMod val="50000"/>
                </a:schemeClr>
              </a:solidFill>
              <a:beve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a:endCxn id="58" idx="1"/>
            </p:cNvCxnSpPr>
            <p:nvPr/>
          </p:nvCxnSpPr>
          <p:spPr>
            <a:xfrm flipV="1">
              <a:off x="765000" y="3181201"/>
              <a:ext cx="675000" cy="931799"/>
            </a:xfrm>
            <a:prstGeom prst="line">
              <a:avLst/>
            </a:prstGeom>
            <a:ln w="12700" cap="sq">
              <a:solidFill>
                <a:schemeClr val="accent1">
                  <a:lumMod val="50000"/>
                </a:schemeClr>
              </a:solidFill>
              <a:bevel/>
              <a:tailEnd type="none" w="sm" len="sm"/>
            </a:ln>
          </p:spPr>
          <p:style>
            <a:lnRef idx="1">
              <a:schemeClr val="accent1"/>
            </a:lnRef>
            <a:fillRef idx="0">
              <a:schemeClr val="accent1"/>
            </a:fillRef>
            <a:effectRef idx="0">
              <a:schemeClr val="accent1"/>
            </a:effectRef>
            <a:fontRef idx="minor">
              <a:schemeClr val="tx1"/>
            </a:fontRef>
          </p:style>
        </p:cxnSp>
        <p:sp>
          <p:nvSpPr>
            <p:cNvPr id="57" name="Rectangle 56"/>
            <p:cNvSpPr/>
            <p:nvPr/>
          </p:nvSpPr>
          <p:spPr>
            <a:xfrm>
              <a:off x="1440000" y="2131781"/>
              <a:ext cx="4680000" cy="677906"/>
            </a:xfrm>
            <a:prstGeom prst="rect">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18000" rIns="36000" bIns="18000" rtlCol="0" anchor="ctr">
              <a:spAutoFit/>
            </a:bodyPr>
            <a:lstStyle/>
            <a:p>
              <a:pPr>
                <a:spcAft>
                  <a:spcPts val="300"/>
                </a:spcAft>
              </a:pPr>
              <a:r>
                <a:rPr lang="en-AU" sz="1200" b="1" dirty="0" smtClean="0">
                  <a:solidFill>
                    <a:schemeClr val="tx1"/>
                  </a:solidFill>
                </a:rPr>
                <a:t>March 2008</a:t>
              </a:r>
            </a:p>
            <a:p>
              <a:pPr>
                <a:spcAft>
                  <a:spcPts val="300"/>
                </a:spcAft>
              </a:pPr>
              <a:r>
                <a:rPr lang="en-AU" sz="1200" dirty="0" smtClean="0">
                  <a:solidFill>
                    <a:schemeClr val="tx1"/>
                  </a:solidFill>
                </a:rPr>
                <a:t>The new Health Care Act provides for the creation of Health Advisory Councils to perform advocacy for their community and to provide advice to and undertake other functions for the health Minister and the health system.</a:t>
              </a:r>
            </a:p>
          </p:txBody>
        </p:sp>
        <p:sp>
          <p:nvSpPr>
            <p:cNvPr id="58" name="Rectangle 57"/>
            <p:cNvSpPr/>
            <p:nvPr/>
          </p:nvSpPr>
          <p:spPr>
            <a:xfrm>
              <a:off x="1440000" y="2997595"/>
              <a:ext cx="4680000" cy="367211"/>
            </a:xfrm>
            <a:prstGeom prst="rect">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18000" rIns="36000" bIns="18000" rtlCol="0" anchor="ctr">
              <a:spAutoFit/>
            </a:bodyPr>
            <a:lstStyle/>
            <a:p>
              <a:pPr>
                <a:spcAft>
                  <a:spcPts val="300"/>
                </a:spcAft>
              </a:pPr>
              <a:r>
                <a:rPr lang="en-AU" sz="1200" b="1" dirty="0" smtClean="0">
                  <a:solidFill>
                    <a:schemeClr val="tx1"/>
                  </a:solidFill>
                </a:rPr>
                <a:t>June 2008</a:t>
              </a:r>
            </a:p>
            <a:p>
              <a:pPr>
                <a:spcAft>
                  <a:spcPts val="300"/>
                </a:spcAft>
              </a:pPr>
              <a:r>
                <a:rPr lang="en-AU" sz="1200" dirty="0" smtClean="0">
                  <a:solidFill>
                    <a:schemeClr val="tx1"/>
                  </a:solidFill>
                </a:rPr>
                <a:t>41 Health Advisory Councils established for country South Australia.</a:t>
              </a:r>
              <a:endParaRPr lang="en-AU" sz="1200" dirty="0">
                <a:solidFill>
                  <a:schemeClr val="tx1"/>
                </a:solidFill>
              </a:endParaRPr>
            </a:p>
          </p:txBody>
        </p:sp>
        <p:cxnSp>
          <p:nvCxnSpPr>
            <p:cNvPr id="59" name="Straight Connector 58"/>
            <p:cNvCxnSpPr>
              <a:endCxn id="60" idx="1"/>
            </p:cNvCxnSpPr>
            <p:nvPr/>
          </p:nvCxnSpPr>
          <p:spPr>
            <a:xfrm flipV="1">
              <a:off x="765000" y="3818573"/>
              <a:ext cx="675000" cy="1565228"/>
            </a:xfrm>
            <a:prstGeom prst="line">
              <a:avLst/>
            </a:prstGeom>
            <a:ln w="12700" cap="sq">
              <a:solidFill>
                <a:schemeClr val="accent1">
                  <a:lumMod val="50000"/>
                </a:schemeClr>
              </a:solidFill>
              <a:bevel/>
              <a:tailEnd type="none" w="sm" len="sm"/>
            </a:ln>
          </p:spPr>
          <p:style>
            <a:lnRef idx="1">
              <a:schemeClr val="accent1"/>
            </a:lnRef>
            <a:fillRef idx="0">
              <a:schemeClr val="accent1"/>
            </a:fillRef>
            <a:effectRef idx="0">
              <a:schemeClr val="accent1"/>
            </a:effectRef>
            <a:fontRef idx="minor">
              <a:schemeClr val="tx1"/>
            </a:fontRef>
          </p:style>
        </p:cxnSp>
        <p:sp>
          <p:nvSpPr>
            <p:cNvPr id="60" name="Rectangle 59"/>
            <p:cNvSpPr/>
            <p:nvPr/>
          </p:nvSpPr>
          <p:spPr>
            <a:xfrm>
              <a:off x="1440000" y="3556563"/>
              <a:ext cx="4680000" cy="524018"/>
            </a:xfrm>
            <a:prstGeom prst="rect">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18000" rIns="36000" bIns="18000" rtlCol="0" anchor="ctr">
              <a:spAutoFit/>
            </a:bodyPr>
            <a:lstStyle/>
            <a:p>
              <a:pPr>
                <a:spcAft>
                  <a:spcPts val="300"/>
                </a:spcAft>
              </a:pPr>
              <a:r>
                <a:rPr lang="en-AU" sz="1200" b="1" dirty="0" smtClean="0">
                  <a:solidFill>
                    <a:schemeClr val="tx1"/>
                  </a:solidFill>
                </a:rPr>
                <a:t>December 2011</a:t>
              </a:r>
            </a:p>
            <a:p>
              <a:pPr>
                <a:spcAft>
                  <a:spcPts val="300"/>
                </a:spcAft>
              </a:pPr>
              <a:r>
                <a:rPr lang="en-AU" sz="1200" dirty="0" smtClean="0">
                  <a:solidFill>
                    <a:schemeClr val="tx1"/>
                  </a:solidFill>
                </a:rPr>
                <a:t>As required by law, Health Performance Council completes a review of the effectiveness and governance of the Health Advisory Councils.</a:t>
              </a:r>
              <a:endParaRPr lang="en-AU" sz="1200" dirty="0">
                <a:solidFill>
                  <a:schemeClr val="tx1"/>
                </a:solidFill>
              </a:endParaRPr>
            </a:p>
          </p:txBody>
        </p:sp>
        <p:cxnSp>
          <p:nvCxnSpPr>
            <p:cNvPr id="61" name="Straight Connector 60"/>
            <p:cNvCxnSpPr>
              <a:endCxn id="62" idx="1"/>
            </p:cNvCxnSpPr>
            <p:nvPr/>
          </p:nvCxnSpPr>
          <p:spPr>
            <a:xfrm flipV="1">
              <a:off x="765000" y="4529038"/>
              <a:ext cx="675000" cy="2071562"/>
            </a:xfrm>
            <a:prstGeom prst="line">
              <a:avLst/>
            </a:prstGeom>
            <a:ln w="12700" cap="sq">
              <a:solidFill>
                <a:schemeClr val="accent1">
                  <a:lumMod val="50000"/>
                </a:schemeClr>
              </a:solidFill>
              <a:bevel/>
              <a:tailEnd type="none" w="sm" len="sm"/>
            </a:ln>
          </p:spPr>
          <p:style>
            <a:lnRef idx="1">
              <a:schemeClr val="accent1"/>
            </a:lnRef>
            <a:fillRef idx="0">
              <a:schemeClr val="accent1"/>
            </a:fillRef>
            <a:effectRef idx="0">
              <a:schemeClr val="accent1"/>
            </a:effectRef>
            <a:fontRef idx="minor">
              <a:schemeClr val="tx1"/>
            </a:fontRef>
          </p:style>
        </p:cxnSp>
        <p:sp>
          <p:nvSpPr>
            <p:cNvPr id="62" name="Rectangle 61"/>
            <p:cNvSpPr/>
            <p:nvPr/>
          </p:nvSpPr>
          <p:spPr>
            <a:xfrm>
              <a:off x="1440000" y="4267029"/>
              <a:ext cx="4680000" cy="524018"/>
            </a:xfrm>
            <a:prstGeom prst="rect">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18000" rIns="36000" bIns="18000" rtlCol="0" anchor="ctr">
              <a:spAutoFit/>
            </a:bodyPr>
            <a:lstStyle/>
            <a:p>
              <a:pPr>
                <a:spcAft>
                  <a:spcPts val="300"/>
                </a:spcAft>
              </a:pPr>
              <a:r>
                <a:rPr lang="en-AU" sz="1200" b="1" dirty="0" smtClean="0">
                  <a:solidFill>
                    <a:schemeClr val="tx1"/>
                  </a:solidFill>
                </a:rPr>
                <a:t>May 2015</a:t>
              </a:r>
            </a:p>
            <a:p>
              <a:pPr>
                <a:spcAft>
                  <a:spcPts val="300"/>
                </a:spcAft>
              </a:pPr>
              <a:r>
                <a:rPr lang="en-AU" sz="1200" dirty="0" smtClean="0">
                  <a:solidFill>
                    <a:schemeClr val="tx1"/>
                  </a:solidFill>
                </a:rPr>
                <a:t>Country Health SA releases its overarching </a:t>
              </a:r>
              <a:r>
                <a:rPr lang="en-AU" sz="1200" i="1" dirty="0" smtClean="0">
                  <a:solidFill>
                    <a:schemeClr val="tx1"/>
                  </a:solidFill>
                </a:rPr>
                <a:t>Consumer and Community Engagement Strategy</a:t>
              </a:r>
              <a:r>
                <a:rPr lang="en-AU" sz="1200" dirty="0" smtClean="0">
                  <a:solidFill>
                    <a:schemeClr val="tx1"/>
                  </a:solidFill>
                </a:rPr>
                <a:t>.</a:t>
              </a:r>
              <a:endParaRPr lang="en-AU" sz="1200" dirty="0">
                <a:solidFill>
                  <a:schemeClr val="tx1"/>
                </a:solidFill>
              </a:endParaRPr>
            </a:p>
          </p:txBody>
        </p:sp>
        <p:cxnSp>
          <p:nvCxnSpPr>
            <p:cNvPr id="63" name="Straight Connector 62"/>
            <p:cNvCxnSpPr>
              <a:endCxn id="64" idx="1"/>
            </p:cNvCxnSpPr>
            <p:nvPr/>
          </p:nvCxnSpPr>
          <p:spPr>
            <a:xfrm flipV="1">
              <a:off x="765000" y="5239505"/>
              <a:ext cx="675000" cy="1389895"/>
            </a:xfrm>
            <a:prstGeom prst="line">
              <a:avLst/>
            </a:prstGeom>
            <a:ln w="12700" cap="sq">
              <a:solidFill>
                <a:schemeClr val="accent1">
                  <a:lumMod val="50000"/>
                </a:schemeClr>
              </a:solidFill>
              <a:bevel/>
              <a:tailEnd type="none" w="sm" len="sm"/>
            </a:ln>
          </p:spPr>
          <p:style>
            <a:lnRef idx="1">
              <a:schemeClr val="accent1"/>
            </a:lnRef>
            <a:fillRef idx="0">
              <a:schemeClr val="accent1"/>
            </a:fillRef>
            <a:effectRef idx="0">
              <a:schemeClr val="accent1"/>
            </a:effectRef>
            <a:fontRef idx="minor">
              <a:schemeClr val="tx1"/>
            </a:fontRef>
          </p:style>
        </p:cxnSp>
        <p:sp>
          <p:nvSpPr>
            <p:cNvPr id="64" name="Rectangle 63"/>
            <p:cNvSpPr/>
            <p:nvPr/>
          </p:nvSpPr>
          <p:spPr>
            <a:xfrm>
              <a:off x="1440000" y="4977496"/>
              <a:ext cx="4680000" cy="524018"/>
            </a:xfrm>
            <a:prstGeom prst="rect">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18000" rIns="36000" bIns="18000" rtlCol="0" anchor="ctr">
              <a:spAutoFit/>
            </a:bodyPr>
            <a:lstStyle/>
            <a:p>
              <a:pPr>
                <a:spcAft>
                  <a:spcPts val="300"/>
                </a:spcAft>
              </a:pPr>
              <a:r>
                <a:rPr lang="en-AU" sz="1200" b="1" dirty="0" smtClean="0">
                  <a:solidFill>
                    <a:schemeClr val="tx1"/>
                  </a:solidFill>
                </a:rPr>
                <a:t>May 2015</a:t>
              </a:r>
            </a:p>
            <a:p>
              <a:pPr>
                <a:spcAft>
                  <a:spcPts val="300"/>
                </a:spcAft>
              </a:pPr>
              <a:r>
                <a:rPr lang="en-AU" sz="1200" dirty="0" smtClean="0">
                  <a:solidFill>
                    <a:schemeClr val="tx1"/>
                  </a:solidFill>
                </a:rPr>
                <a:t>Country Health SA releases its more specific </a:t>
              </a:r>
              <a:r>
                <a:rPr lang="en-AU" sz="1200" i="1" dirty="0" smtClean="0">
                  <a:solidFill>
                    <a:schemeClr val="tx1"/>
                  </a:solidFill>
                </a:rPr>
                <a:t>Aboriginal Community &amp; Consumer Engagement Strategy</a:t>
              </a:r>
              <a:r>
                <a:rPr lang="en-AU" sz="1200" dirty="0" smtClean="0">
                  <a:solidFill>
                    <a:schemeClr val="tx1"/>
                  </a:solidFill>
                </a:rPr>
                <a:t>.</a:t>
              </a:r>
              <a:endParaRPr lang="en-AU" sz="1200" dirty="0">
                <a:solidFill>
                  <a:schemeClr val="tx1"/>
                </a:solidFill>
              </a:endParaRPr>
            </a:p>
          </p:txBody>
        </p:sp>
        <p:cxnSp>
          <p:nvCxnSpPr>
            <p:cNvPr id="65" name="Straight Connector 64"/>
            <p:cNvCxnSpPr>
              <a:endCxn id="66" idx="1"/>
            </p:cNvCxnSpPr>
            <p:nvPr/>
          </p:nvCxnSpPr>
          <p:spPr>
            <a:xfrm flipV="1">
              <a:off x="765000" y="5949973"/>
              <a:ext cx="675000" cy="971028"/>
            </a:xfrm>
            <a:prstGeom prst="line">
              <a:avLst/>
            </a:prstGeom>
            <a:ln w="12700" cap="sq">
              <a:solidFill>
                <a:schemeClr val="accent1">
                  <a:lumMod val="50000"/>
                </a:schemeClr>
              </a:solidFill>
              <a:bevel/>
              <a:tailEnd type="none" w="sm" len="sm"/>
            </a:ln>
          </p:spPr>
          <p:style>
            <a:lnRef idx="1">
              <a:schemeClr val="accent1"/>
            </a:lnRef>
            <a:fillRef idx="0">
              <a:schemeClr val="accent1"/>
            </a:fillRef>
            <a:effectRef idx="0">
              <a:schemeClr val="accent1"/>
            </a:effectRef>
            <a:fontRef idx="minor">
              <a:schemeClr val="tx1"/>
            </a:fontRef>
          </p:style>
        </p:cxnSp>
        <p:sp>
          <p:nvSpPr>
            <p:cNvPr id="66" name="Rectangle 65"/>
            <p:cNvSpPr/>
            <p:nvPr/>
          </p:nvSpPr>
          <p:spPr>
            <a:xfrm>
              <a:off x="1440000" y="5687963"/>
              <a:ext cx="4680000" cy="524018"/>
            </a:xfrm>
            <a:prstGeom prst="rect">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18000" rIns="36000" bIns="18000" rtlCol="0" anchor="ctr">
              <a:spAutoFit/>
            </a:bodyPr>
            <a:lstStyle/>
            <a:p>
              <a:pPr>
                <a:spcAft>
                  <a:spcPts val="300"/>
                </a:spcAft>
              </a:pPr>
              <a:r>
                <a:rPr lang="en-AU" sz="1200" b="1" dirty="0" smtClean="0">
                  <a:solidFill>
                    <a:schemeClr val="tx1"/>
                  </a:solidFill>
                </a:rPr>
                <a:t>March 2016</a:t>
              </a:r>
            </a:p>
            <a:p>
              <a:pPr>
                <a:spcAft>
                  <a:spcPts val="300"/>
                </a:spcAft>
              </a:pPr>
              <a:r>
                <a:rPr lang="en-AU" sz="1200" dirty="0" smtClean="0">
                  <a:solidFill>
                    <a:schemeClr val="tx1"/>
                  </a:solidFill>
                </a:rPr>
                <a:t>Health Performance Council decides to revisit its 2011 review of Health Advisory Councils’ governance.</a:t>
              </a:r>
              <a:endParaRPr lang="en-AU" sz="1200" dirty="0">
                <a:solidFill>
                  <a:schemeClr val="tx1"/>
                </a:solidFill>
              </a:endParaRPr>
            </a:p>
          </p:txBody>
        </p:sp>
        <p:cxnSp>
          <p:nvCxnSpPr>
            <p:cNvPr id="67" name="Straight Connector 66"/>
            <p:cNvCxnSpPr>
              <a:endCxn id="68" idx="1"/>
            </p:cNvCxnSpPr>
            <p:nvPr/>
          </p:nvCxnSpPr>
          <p:spPr>
            <a:xfrm flipV="1">
              <a:off x="765000" y="6733537"/>
              <a:ext cx="675000" cy="299064"/>
            </a:xfrm>
            <a:prstGeom prst="line">
              <a:avLst/>
            </a:prstGeom>
            <a:ln w="12700" cap="sq">
              <a:solidFill>
                <a:schemeClr val="accent1">
                  <a:lumMod val="50000"/>
                </a:schemeClr>
              </a:solidFill>
              <a:bevel/>
              <a:tailEnd type="none" w="sm" len="sm"/>
            </a:ln>
          </p:spPr>
          <p:style>
            <a:lnRef idx="1">
              <a:schemeClr val="accent1"/>
            </a:lnRef>
            <a:fillRef idx="0">
              <a:schemeClr val="accent1"/>
            </a:fillRef>
            <a:effectRef idx="0">
              <a:schemeClr val="accent1"/>
            </a:effectRef>
            <a:fontRef idx="minor">
              <a:schemeClr val="tx1"/>
            </a:fontRef>
          </p:style>
        </p:cxnSp>
        <p:sp>
          <p:nvSpPr>
            <p:cNvPr id="68" name="Rectangle 67"/>
            <p:cNvSpPr/>
            <p:nvPr/>
          </p:nvSpPr>
          <p:spPr>
            <a:xfrm>
              <a:off x="1440000" y="6394583"/>
              <a:ext cx="4680000" cy="677906"/>
            </a:xfrm>
            <a:prstGeom prst="rect">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18000" rIns="36000" bIns="18000" rtlCol="0" anchor="ctr">
              <a:spAutoFit/>
            </a:bodyPr>
            <a:lstStyle/>
            <a:p>
              <a:pPr>
                <a:spcAft>
                  <a:spcPts val="300"/>
                </a:spcAft>
              </a:pPr>
              <a:r>
                <a:rPr lang="en-AU" sz="1200" b="1" dirty="0" smtClean="0">
                  <a:solidFill>
                    <a:schemeClr val="tx1"/>
                  </a:solidFill>
                </a:rPr>
                <a:t>July 2016</a:t>
              </a:r>
            </a:p>
            <a:p>
              <a:pPr>
                <a:spcAft>
                  <a:spcPts val="300"/>
                </a:spcAft>
              </a:pPr>
              <a:r>
                <a:rPr lang="en-AU" sz="1200" dirty="0">
                  <a:solidFill>
                    <a:schemeClr val="tx1"/>
                  </a:solidFill>
                </a:rPr>
                <a:t>Health Performance Council spins off from the revisit review a separate project </a:t>
              </a:r>
              <a:r>
                <a:rPr lang="en-AU" sz="1200" dirty="0" smtClean="0">
                  <a:solidFill>
                    <a:schemeClr val="tx1"/>
                  </a:solidFill>
                </a:rPr>
                <a:t>– the subject of this report – to </a:t>
              </a:r>
              <a:r>
                <a:rPr lang="en-AU" sz="1200" dirty="0">
                  <a:solidFill>
                    <a:schemeClr val="tx1"/>
                  </a:solidFill>
                </a:rPr>
                <a:t>review the implementation of the </a:t>
              </a:r>
              <a:r>
                <a:rPr lang="en-AU" sz="1200" i="1" dirty="0" smtClean="0">
                  <a:solidFill>
                    <a:schemeClr val="tx1"/>
                  </a:solidFill>
                </a:rPr>
                <a:t>Aboriginal Community &amp; Consumer Engagement Strategy</a:t>
              </a:r>
              <a:r>
                <a:rPr lang="en-AU" sz="1200" dirty="0" smtClean="0">
                  <a:solidFill>
                    <a:schemeClr val="tx1"/>
                  </a:solidFill>
                </a:rPr>
                <a:t>.</a:t>
              </a:r>
              <a:endParaRPr lang="en-AU" sz="1200" dirty="0">
                <a:solidFill>
                  <a:schemeClr val="tx1"/>
                </a:solidFill>
              </a:endParaRPr>
            </a:p>
          </p:txBody>
        </p:sp>
        <p:cxnSp>
          <p:nvCxnSpPr>
            <p:cNvPr id="72" name="Straight Connector 71"/>
            <p:cNvCxnSpPr>
              <a:endCxn id="73" idx="1"/>
            </p:cNvCxnSpPr>
            <p:nvPr/>
          </p:nvCxnSpPr>
          <p:spPr>
            <a:xfrm>
              <a:off x="765000" y="7417800"/>
              <a:ext cx="675000" cy="172402"/>
            </a:xfrm>
            <a:prstGeom prst="line">
              <a:avLst/>
            </a:prstGeom>
            <a:ln w="12700" cap="sq">
              <a:solidFill>
                <a:schemeClr val="accent1">
                  <a:lumMod val="50000"/>
                </a:schemeClr>
              </a:solidFill>
              <a:bevel/>
              <a:tailEnd type="none" w="sm" len="sm"/>
            </a:ln>
          </p:spPr>
          <p:style>
            <a:lnRef idx="1">
              <a:schemeClr val="accent1"/>
            </a:lnRef>
            <a:fillRef idx="0">
              <a:schemeClr val="accent1"/>
            </a:fillRef>
            <a:effectRef idx="0">
              <a:schemeClr val="accent1"/>
            </a:effectRef>
            <a:fontRef idx="minor">
              <a:schemeClr val="tx1"/>
            </a:fontRef>
          </p:style>
        </p:cxnSp>
        <p:sp>
          <p:nvSpPr>
            <p:cNvPr id="73" name="Rectangle 72"/>
            <p:cNvSpPr/>
            <p:nvPr/>
          </p:nvSpPr>
          <p:spPr>
            <a:xfrm>
              <a:off x="1440000" y="7251248"/>
              <a:ext cx="4680000" cy="677906"/>
            </a:xfrm>
            <a:prstGeom prst="rect">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18000" rIns="36000" bIns="18000" rtlCol="0" anchor="ctr">
              <a:spAutoFit/>
            </a:bodyPr>
            <a:lstStyle/>
            <a:p>
              <a:pPr>
                <a:spcAft>
                  <a:spcPts val="300"/>
                </a:spcAft>
              </a:pPr>
              <a:r>
                <a:rPr lang="en-AU" sz="1200" b="1" dirty="0" smtClean="0">
                  <a:solidFill>
                    <a:schemeClr val="tx1"/>
                  </a:solidFill>
                </a:rPr>
                <a:t>August 2017</a:t>
              </a:r>
            </a:p>
            <a:p>
              <a:pPr>
                <a:spcAft>
                  <a:spcPts val="300"/>
                </a:spcAft>
              </a:pPr>
              <a:r>
                <a:rPr lang="en-AU" sz="1200" dirty="0" smtClean="0">
                  <a:solidFill>
                    <a:schemeClr val="tx1"/>
                  </a:solidFill>
                </a:rPr>
                <a:t>Health Performance Council publishes its revisit review of Health Advisory Councils</a:t>
              </a:r>
              <a:r>
                <a:rPr lang="en-AU" sz="1200" dirty="0">
                  <a:solidFill>
                    <a:schemeClr val="tx1"/>
                  </a:solidFill>
                </a:rPr>
                <a:t>’ governance, </a:t>
              </a:r>
              <a:r>
                <a:rPr lang="en-AU" sz="1200" dirty="0" smtClean="0">
                  <a:solidFill>
                    <a:schemeClr val="tx1"/>
                  </a:solidFill>
                </a:rPr>
                <a:t>noting and endorsing Country Health SA’s </a:t>
              </a:r>
              <a:r>
                <a:rPr lang="en-AU" sz="1200" i="1" dirty="0" smtClean="0">
                  <a:solidFill>
                    <a:schemeClr val="tx1"/>
                  </a:solidFill>
                </a:rPr>
                <a:t>Aboriginal </a:t>
              </a:r>
              <a:r>
                <a:rPr lang="en-AU" sz="1200" i="1" dirty="0">
                  <a:solidFill>
                    <a:schemeClr val="tx1"/>
                  </a:solidFill>
                </a:rPr>
                <a:t>Community &amp; Consumer Engagement </a:t>
              </a:r>
              <a:r>
                <a:rPr lang="en-AU" sz="1200" i="1" dirty="0" smtClean="0">
                  <a:solidFill>
                    <a:schemeClr val="tx1"/>
                  </a:solidFill>
                </a:rPr>
                <a:t>Strategy</a:t>
              </a:r>
              <a:r>
                <a:rPr lang="en-AU" sz="1200" dirty="0" smtClean="0">
                  <a:solidFill>
                    <a:schemeClr val="tx1"/>
                  </a:solidFill>
                </a:rPr>
                <a:t>.</a:t>
              </a:r>
              <a:endParaRPr lang="en-AU" sz="1200" dirty="0">
                <a:solidFill>
                  <a:schemeClr val="tx1"/>
                </a:solidFill>
              </a:endParaRPr>
            </a:p>
          </p:txBody>
        </p:sp>
        <p:cxnSp>
          <p:nvCxnSpPr>
            <p:cNvPr id="74" name="Straight Connector 73"/>
            <p:cNvCxnSpPr>
              <a:endCxn id="75" idx="1"/>
            </p:cNvCxnSpPr>
            <p:nvPr/>
          </p:nvCxnSpPr>
          <p:spPr>
            <a:xfrm>
              <a:off x="765000" y="898200"/>
              <a:ext cx="675000" cy="151600"/>
            </a:xfrm>
            <a:prstGeom prst="line">
              <a:avLst/>
            </a:prstGeom>
            <a:ln w="12700" cap="sq">
              <a:solidFill>
                <a:schemeClr val="accent1">
                  <a:lumMod val="50000"/>
                </a:schemeClr>
              </a:solidFill>
              <a:bevel/>
              <a:tailEnd type="none" w="sm" len="sm"/>
            </a:ln>
          </p:spPr>
          <p:style>
            <a:lnRef idx="1">
              <a:schemeClr val="accent1"/>
            </a:lnRef>
            <a:fillRef idx="0">
              <a:schemeClr val="accent1"/>
            </a:fillRef>
            <a:effectRef idx="0">
              <a:schemeClr val="accent1"/>
            </a:effectRef>
            <a:fontRef idx="minor">
              <a:schemeClr val="tx1"/>
            </a:fontRef>
          </p:style>
        </p:cxnSp>
        <p:sp>
          <p:nvSpPr>
            <p:cNvPr id="75" name="Rectangle 74"/>
            <p:cNvSpPr/>
            <p:nvPr/>
          </p:nvSpPr>
          <p:spPr>
            <a:xfrm>
              <a:off x="1440000" y="710847"/>
              <a:ext cx="4680000" cy="677906"/>
            </a:xfrm>
            <a:prstGeom prst="rect">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18000" rIns="36000" bIns="18000" rtlCol="0" anchor="ctr">
              <a:spAutoFit/>
            </a:bodyPr>
            <a:lstStyle/>
            <a:p>
              <a:pPr>
                <a:spcAft>
                  <a:spcPts val="300"/>
                </a:spcAft>
              </a:pPr>
              <a:r>
                <a:rPr lang="en-AU" sz="1200" b="1" dirty="0" smtClean="0">
                  <a:solidFill>
                    <a:schemeClr val="tx1"/>
                  </a:solidFill>
                </a:rPr>
                <a:t>By 1999</a:t>
              </a:r>
            </a:p>
            <a:p>
              <a:pPr>
                <a:spcAft>
                  <a:spcPts val="300"/>
                </a:spcAft>
              </a:pPr>
              <a:r>
                <a:rPr lang="en-AU" sz="1200" dirty="0" smtClean="0">
                  <a:solidFill>
                    <a:schemeClr val="tx1"/>
                  </a:solidFill>
                </a:rPr>
                <a:t>Seven regional Aboriginal Health Advisory Committees exist as touchpoints of engagement </a:t>
              </a:r>
              <a:r>
                <a:rPr lang="en-AU" sz="1200" dirty="0">
                  <a:solidFill>
                    <a:schemeClr val="tx1"/>
                  </a:solidFill>
                </a:rPr>
                <a:t>between the health system and Aboriginal community members in country South </a:t>
              </a:r>
              <a:r>
                <a:rPr lang="en-AU" sz="1200" dirty="0" smtClean="0">
                  <a:solidFill>
                    <a:schemeClr val="tx1"/>
                  </a:solidFill>
                </a:rPr>
                <a:t>Australia.</a:t>
              </a:r>
              <a:endParaRPr lang="en-AU" sz="1200" dirty="0">
                <a:solidFill>
                  <a:schemeClr val="tx1"/>
                </a:solidFill>
              </a:endParaRPr>
            </a:p>
          </p:txBody>
        </p:sp>
        <p:cxnSp>
          <p:nvCxnSpPr>
            <p:cNvPr id="76" name="Straight Connector 75"/>
            <p:cNvCxnSpPr>
              <a:endCxn id="77" idx="1"/>
            </p:cNvCxnSpPr>
            <p:nvPr/>
          </p:nvCxnSpPr>
          <p:spPr>
            <a:xfrm flipV="1">
              <a:off x="765000" y="1760267"/>
              <a:ext cx="675000" cy="1657933"/>
            </a:xfrm>
            <a:prstGeom prst="line">
              <a:avLst/>
            </a:prstGeom>
            <a:ln w="12700" cap="sq">
              <a:solidFill>
                <a:schemeClr val="accent1">
                  <a:lumMod val="50000"/>
                </a:schemeClr>
              </a:solidFill>
              <a:bevel/>
              <a:tailEnd type="none" w="sm" len="sm"/>
            </a:ln>
          </p:spPr>
          <p:style>
            <a:lnRef idx="1">
              <a:schemeClr val="accent1"/>
            </a:lnRef>
            <a:fillRef idx="0">
              <a:schemeClr val="accent1"/>
            </a:fillRef>
            <a:effectRef idx="0">
              <a:schemeClr val="accent1"/>
            </a:effectRef>
            <a:fontRef idx="minor">
              <a:schemeClr val="tx1"/>
            </a:fontRef>
          </p:style>
        </p:cxnSp>
        <p:sp>
          <p:nvSpPr>
            <p:cNvPr id="77" name="Rectangle 76"/>
            <p:cNvSpPr/>
            <p:nvPr/>
          </p:nvSpPr>
          <p:spPr>
            <a:xfrm>
              <a:off x="1440000" y="1576661"/>
              <a:ext cx="4680000" cy="367211"/>
            </a:xfrm>
            <a:prstGeom prst="rect">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18000" rIns="36000" bIns="18000" rtlCol="0" anchor="ctr">
              <a:spAutoFit/>
            </a:bodyPr>
            <a:lstStyle/>
            <a:p>
              <a:pPr>
                <a:spcAft>
                  <a:spcPts val="300"/>
                </a:spcAft>
              </a:pPr>
              <a:r>
                <a:rPr lang="en-AU" sz="1200" b="1" dirty="0" smtClean="0">
                  <a:solidFill>
                    <a:schemeClr val="tx1"/>
                  </a:solidFill>
                </a:rPr>
                <a:t>2006</a:t>
              </a:r>
            </a:p>
            <a:p>
              <a:pPr>
                <a:spcAft>
                  <a:spcPts val="300"/>
                </a:spcAft>
              </a:pPr>
              <a:r>
                <a:rPr lang="en-AU" sz="1200" dirty="0" smtClean="0">
                  <a:solidFill>
                    <a:schemeClr val="tx1"/>
                  </a:solidFill>
                </a:rPr>
                <a:t>Health system reforms in South Australia; Country Health SA established.</a:t>
              </a:r>
              <a:endParaRPr lang="en-AU" sz="1200" dirty="0">
                <a:solidFill>
                  <a:schemeClr val="tx1"/>
                </a:solidFill>
              </a:endParaRPr>
            </a:p>
          </p:txBody>
        </p:sp>
      </p:grpSp>
      <p:sp>
        <p:nvSpPr>
          <p:cNvPr id="7" name="Bottom cover"/>
          <p:cNvSpPr/>
          <p:nvPr/>
        </p:nvSpPr>
        <p:spPr>
          <a:xfrm>
            <a:off x="539552" y="5085184"/>
            <a:ext cx="6912768" cy="1772816"/>
          </a:xfrm>
          <a:prstGeom prst="rect">
            <a:avLst/>
          </a:prstGeom>
          <a:gradFill>
            <a:gsLst>
              <a:gs pos="0">
                <a:schemeClr val="bg1">
                  <a:alpha val="0"/>
                </a:schemeClr>
              </a:gs>
              <a:gs pos="10000">
                <a:schemeClr val="bg1"/>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pic>
        <p:nvPicPr>
          <p:cNvPr id="70" name="Background" descr="PPT_HPC-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Top cover (gradient)"/>
          <p:cNvSpPr/>
          <p:nvPr/>
        </p:nvSpPr>
        <p:spPr>
          <a:xfrm rot="10800000">
            <a:off x="539552" y="-4"/>
            <a:ext cx="6912768" cy="2271471"/>
          </a:xfrm>
          <a:prstGeom prst="rect">
            <a:avLst/>
          </a:prstGeom>
          <a:gradFill>
            <a:gsLst>
              <a:gs pos="0">
                <a:schemeClr val="bg1">
                  <a:alpha val="0"/>
                </a:schemeClr>
              </a:gs>
              <a:gs pos="10000">
                <a:schemeClr val="bg1"/>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71" name="Top cover (fixed)"/>
          <p:cNvSpPr/>
          <p:nvPr/>
        </p:nvSpPr>
        <p:spPr>
          <a:xfrm rot="10800000">
            <a:off x="539552" y="-2"/>
            <a:ext cx="6912768" cy="19888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5" name="Heading"/>
          <p:cNvSpPr>
            <a:spLocks noGrp="1"/>
          </p:cNvSpPr>
          <p:nvPr>
            <p:ph type="title"/>
          </p:nvPr>
        </p:nvSpPr>
        <p:spPr/>
        <p:txBody>
          <a:bodyPr/>
          <a:lstStyle/>
          <a:p>
            <a:r>
              <a:rPr lang="en-AU" dirty="0" smtClean="0"/>
              <a:t>Context</a:t>
            </a:r>
            <a:endParaRPr lang="en-AU" dirty="0"/>
          </a:p>
        </p:txBody>
      </p:sp>
      <p:sp>
        <p:nvSpPr>
          <p:cNvPr id="6" name="Subheading"/>
          <p:cNvSpPr>
            <a:spLocks noGrp="1"/>
          </p:cNvSpPr>
          <p:nvPr>
            <p:ph idx="1"/>
          </p:nvPr>
        </p:nvSpPr>
        <p:spPr/>
        <p:txBody>
          <a:bodyPr/>
          <a:lstStyle/>
          <a:p>
            <a:r>
              <a:rPr lang="en-AU" dirty="0" smtClean="0"/>
              <a:t>Timeline</a:t>
            </a:r>
            <a:endParaRPr lang="en-AU" dirty="0"/>
          </a:p>
        </p:txBody>
      </p:sp>
    </p:spTree>
    <p:extLst>
      <p:ext uri="{BB962C8B-B14F-4D97-AF65-F5344CB8AC3E}">
        <p14:creationId xmlns:p14="http://schemas.microsoft.com/office/powerpoint/2010/main" val="2246806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par>
                                <p:cTn id="8" presetID="1" presetClass="exit"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hidden"/>
                                      </p:to>
                                    </p:set>
                                  </p:childTnLst>
                                </p:cTn>
                              </p:par>
                              <p:par>
                                <p:cTn id="10" presetID="0" presetClass="path" presetSubtype="0" accel="50000" decel="50000" fill="hold" nodeType="withEffect">
                                  <p:stCondLst>
                                    <p:cond delay="0"/>
                                  </p:stCondLst>
                                  <p:childTnLst>
                                    <p:animMotion origin="layout" path="M -3.61111E-6 -7.40741E-6 L -0.00069 -0.38704 " pathEditMode="relative" ptsTypes="AA">
                                      <p:cBhvr>
                                        <p:cTn id="11" dur="2000" fill="hold"/>
                                        <p:tgtEl>
                                          <p:spTgt spid="30"/>
                                        </p:tgtEl>
                                        <p:attrNameLst>
                                          <p:attrName>ppt_x</p:attrName>
                                          <p:attrName>ppt_y</p:attrName>
                                        </p:attrNameLst>
                                      </p:cBhvr>
                                    </p:animMotion>
                                  </p:childTnLst>
                                </p:cTn>
                              </p:par>
                            </p:childTnLst>
                          </p:cTn>
                        </p:par>
                        <p:par>
                          <p:cTn id="12" fill="hold">
                            <p:stCondLst>
                              <p:cond delay="2000"/>
                            </p:stCondLst>
                            <p:childTnLst>
                              <p:par>
                                <p:cTn id="13" presetID="1" presetClass="exit" presetSubtype="0" fill="hold" nodeType="afterEffect">
                                  <p:stCondLst>
                                    <p:cond delay="0"/>
                                  </p:stCondLst>
                                  <p:childTnLst>
                                    <p:set>
                                      <p:cBhvr>
                                        <p:cTn id="14" dur="1" fill="hold">
                                          <p:stCondLst>
                                            <p:cond delay="0"/>
                                          </p:stCondLst>
                                        </p:cTn>
                                        <p:tgtEl>
                                          <p:spTgt spid="30"/>
                                        </p:tgtEl>
                                        <p:attrNameLst>
                                          <p:attrName>style.visibility</p:attrName>
                                        </p:attrNameLst>
                                      </p:cBhvr>
                                      <p:to>
                                        <p:strVal val="hidden"/>
                                      </p:to>
                                    </p:set>
                                  </p:childTnLst>
                                </p:cTn>
                              </p:par>
                              <p:par>
                                <p:cTn id="15" presetID="1" presetClass="entr" presetSubtype="0" fill="hold" nodeType="withEffect">
                                  <p:stCondLst>
                                    <p:cond delay="0"/>
                                  </p:stCondLst>
                                  <p:childTnLst>
                                    <p:set>
                                      <p:cBhvr>
                                        <p:cTn id="16" dur="1" fill="hold">
                                          <p:stCondLst>
                                            <p:cond delay="0"/>
                                          </p:stCondLst>
                                        </p:cTn>
                                        <p:tgtEl>
                                          <p:spTgt spid="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Timeline (old)"/>
          <p:cNvGrpSpPr>
            <a:grpSpLocks noChangeAspect="1"/>
          </p:cNvGrpSpPr>
          <p:nvPr/>
        </p:nvGrpSpPr>
        <p:grpSpPr>
          <a:xfrm>
            <a:off x="701560" y="-576000"/>
            <a:ext cx="6480000" cy="8661969"/>
            <a:chOff x="720000" y="710847"/>
            <a:chExt cx="5400000" cy="7218307"/>
          </a:xfrm>
        </p:grpSpPr>
        <p:sp>
          <p:nvSpPr>
            <p:cNvPr id="54" name="Rectangle 53"/>
            <p:cNvSpPr/>
            <p:nvPr/>
          </p:nvSpPr>
          <p:spPr>
            <a:xfrm>
              <a:off x="720000" y="720000"/>
              <a:ext cx="90000" cy="7200000"/>
            </a:xfrm>
            <a:prstGeom prst="rect">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200" dirty="0"/>
            </a:p>
          </p:txBody>
        </p:sp>
        <p:cxnSp>
          <p:nvCxnSpPr>
            <p:cNvPr id="55" name="Straight Connector 54"/>
            <p:cNvCxnSpPr>
              <a:endCxn id="57" idx="1"/>
            </p:cNvCxnSpPr>
            <p:nvPr/>
          </p:nvCxnSpPr>
          <p:spPr>
            <a:xfrm flipV="1">
              <a:off x="765000" y="2470734"/>
              <a:ext cx="675000" cy="1559467"/>
            </a:xfrm>
            <a:prstGeom prst="line">
              <a:avLst/>
            </a:prstGeom>
            <a:ln w="12700" cap="sq">
              <a:solidFill>
                <a:schemeClr val="accent1">
                  <a:lumMod val="50000"/>
                </a:schemeClr>
              </a:solidFill>
              <a:beve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a:endCxn id="58" idx="1"/>
            </p:cNvCxnSpPr>
            <p:nvPr/>
          </p:nvCxnSpPr>
          <p:spPr>
            <a:xfrm flipV="1">
              <a:off x="765000" y="3181201"/>
              <a:ext cx="675000" cy="931799"/>
            </a:xfrm>
            <a:prstGeom prst="line">
              <a:avLst/>
            </a:prstGeom>
            <a:ln w="12700" cap="sq">
              <a:solidFill>
                <a:schemeClr val="accent1">
                  <a:lumMod val="50000"/>
                </a:schemeClr>
              </a:solidFill>
              <a:bevel/>
              <a:tailEnd type="none" w="sm" len="sm"/>
            </a:ln>
          </p:spPr>
          <p:style>
            <a:lnRef idx="1">
              <a:schemeClr val="accent1"/>
            </a:lnRef>
            <a:fillRef idx="0">
              <a:schemeClr val="accent1"/>
            </a:fillRef>
            <a:effectRef idx="0">
              <a:schemeClr val="accent1"/>
            </a:effectRef>
            <a:fontRef idx="minor">
              <a:schemeClr val="tx1"/>
            </a:fontRef>
          </p:style>
        </p:cxnSp>
        <p:sp>
          <p:nvSpPr>
            <p:cNvPr id="57" name="Rectangle 56"/>
            <p:cNvSpPr/>
            <p:nvPr/>
          </p:nvSpPr>
          <p:spPr>
            <a:xfrm>
              <a:off x="1440000" y="2131781"/>
              <a:ext cx="4680000" cy="677906"/>
            </a:xfrm>
            <a:prstGeom prst="rect">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18000" rIns="36000" bIns="18000" rtlCol="0" anchor="ctr">
              <a:spAutoFit/>
            </a:bodyPr>
            <a:lstStyle/>
            <a:p>
              <a:pPr>
                <a:spcAft>
                  <a:spcPts val="300"/>
                </a:spcAft>
              </a:pPr>
              <a:r>
                <a:rPr lang="en-AU" sz="1200" b="1" dirty="0" smtClean="0">
                  <a:solidFill>
                    <a:schemeClr val="tx1"/>
                  </a:solidFill>
                </a:rPr>
                <a:t>March 2008</a:t>
              </a:r>
            </a:p>
            <a:p>
              <a:pPr>
                <a:spcAft>
                  <a:spcPts val="300"/>
                </a:spcAft>
              </a:pPr>
              <a:r>
                <a:rPr lang="en-AU" sz="1200" dirty="0" smtClean="0">
                  <a:solidFill>
                    <a:schemeClr val="tx1"/>
                  </a:solidFill>
                </a:rPr>
                <a:t>The new Health Care Act provides for the creation of Health Advisory Councils to perform advocacy for their community and to provide advice to and undertake other functions for the health Minister and the health system.</a:t>
              </a:r>
            </a:p>
          </p:txBody>
        </p:sp>
        <p:sp>
          <p:nvSpPr>
            <p:cNvPr id="58" name="Rectangle 57"/>
            <p:cNvSpPr/>
            <p:nvPr/>
          </p:nvSpPr>
          <p:spPr>
            <a:xfrm>
              <a:off x="1440000" y="2997595"/>
              <a:ext cx="4680000" cy="367211"/>
            </a:xfrm>
            <a:prstGeom prst="rect">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18000" rIns="36000" bIns="18000" rtlCol="0" anchor="ctr">
              <a:spAutoFit/>
            </a:bodyPr>
            <a:lstStyle/>
            <a:p>
              <a:pPr>
                <a:spcAft>
                  <a:spcPts val="300"/>
                </a:spcAft>
              </a:pPr>
              <a:r>
                <a:rPr lang="en-AU" sz="1200" b="1" dirty="0" smtClean="0">
                  <a:solidFill>
                    <a:schemeClr val="tx1"/>
                  </a:solidFill>
                </a:rPr>
                <a:t>June 2008</a:t>
              </a:r>
            </a:p>
            <a:p>
              <a:pPr>
                <a:spcAft>
                  <a:spcPts val="300"/>
                </a:spcAft>
              </a:pPr>
              <a:r>
                <a:rPr lang="en-AU" sz="1200" dirty="0" smtClean="0">
                  <a:solidFill>
                    <a:schemeClr val="tx1"/>
                  </a:solidFill>
                </a:rPr>
                <a:t>41 Health Advisory Councils established for country South Australia.</a:t>
              </a:r>
              <a:endParaRPr lang="en-AU" sz="1200" dirty="0">
                <a:solidFill>
                  <a:schemeClr val="tx1"/>
                </a:solidFill>
              </a:endParaRPr>
            </a:p>
          </p:txBody>
        </p:sp>
        <p:cxnSp>
          <p:nvCxnSpPr>
            <p:cNvPr id="59" name="Straight Connector 58"/>
            <p:cNvCxnSpPr>
              <a:endCxn id="60" idx="1"/>
            </p:cNvCxnSpPr>
            <p:nvPr/>
          </p:nvCxnSpPr>
          <p:spPr>
            <a:xfrm flipV="1">
              <a:off x="765000" y="3818573"/>
              <a:ext cx="675000" cy="1565228"/>
            </a:xfrm>
            <a:prstGeom prst="line">
              <a:avLst/>
            </a:prstGeom>
            <a:ln w="12700" cap="sq">
              <a:solidFill>
                <a:schemeClr val="accent1">
                  <a:lumMod val="50000"/>
                </a:schemeClr>
              </a:solidFill>
              <a:bevel/>
              <a:tailEnd type="none" w="sm" len="sm"/>
            </a:ln>
          </p:spPr>
          <p:style>
            <a:lnRef idx="1">
              <a:schemeClr val="accent1"/>
            </a:lnRef>
            <a:fillRef idx="0">
              <a:schemeClr val="accent1"/>
            </a:fillRef>
            <a:effectRef idx="0">
              <a:schemeClr val="accent1"/>
            </a:effectRef>
            <a:fontRef idx="minor">
              <a:schemeClr val="tx1"/>
            </a:fontRef>
          </p:style>
        </p:cxnSp>
        <p:sp>
          <p:nvSpPr>
            <p:cNvPr id="60" name="Rectangle 59"/>
            <p:cNvSpPr/>
            <p:nvPr/>
          </p:nvSpPr>
          <p:spPr>
            <a:xfrm>
              <a:off x="1440000" y="3556563"/>
              <a:ext cx="4680000" cy="524018"/>
            </a:xfrm>
            <a:prstGeom prst="rect">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18000" rIns="36000" bIns="18000" rtlCol="0" anchor="ctr">
              <a:spAutoFit/>
            </a:bodyPr>
            <a:lstStyle/>
            <a:p>
              <a:pPr>
                <a:spcAft>
                  <a:spcPts val="300"/>
                </a:spcAft>
              </a:pPr>
              <a:r>
                <a:rPr lang="en-AU" sz="1200" b="1" dirty="0" smtClean="0">
                  <a:solidFill>
                    <a:schemeClr val="tx1"/>
                  </a:solidFill>
                </a:rPr>
                <a:t>December 2011</a:t>
              </a:r>
            </a:p>
            <a:p>
              <a:pPr>
                <a:spcAft>
                  <a:spcPts val="300"/>
                </a:spcAft>
              </a:pPr>
              <a:r>
                <a:rPr lang="en-AU" sz="1200" dirty="0" smtClean="0">
                  <a:solidFill>
                    <a:schemeClr val="tx1"/>
                  </a:solidFill>
                </a:rPr>
                <a:t>As required by law, Health Performance Council completes a review of the effectiveness and governance of the Health Advisory Councils.</a:t>
              </a:r>
              <a:endParaRPr lang="en-AU" sz="1200" dirty="0">
                <a:solidFill>
                  <a:schemeClr val="tx1"/>
                </a:solidFill>
              </a:endParaRPr>
            </a:p>
          </p:txBody>
        </p:sp>
        <p:cxnSp>
          <p:nvCxnSpPr>
            <p:cNvPr id="61" name="Straight Connector 60"/>
            <p:cNvCxnSpPr>
              <a:endCxn id="62" idx="1"/>
            </p:cNvCxnSpPr>
            <p:nvPr/>
          </p:nvCxnSpPr>
          <p:spPr>
            <a:xfrm flipV="1">
              <a:off x="765000" y="4529038"/>
              <a:ext cx="675000" cy="2071562"/>
            </a:xfrm>
            <a:prstGeom prst="line">
              <a:avLst/>
            </a:prstGeom>
            <a:ln w="12700" cap="sq">
              <a:solidFill>
                <a:schemeClr val="accent1">
                  <a:lumMod val="50000"/>
                </a:schemeClr>
              </a:solidFill>
              <a:bevel/>
              <a:tailEnd type="none" w="sm" len="sm"/>
            </a:ln>
          </p:spPr>
          <p:style>
            <a:lnRef idx="1">
              <a:schemeClr val="accent1"/>
            </a:lnRef>
            <a:fillRef idx="0">
              <a:schemeClr val="accent1"/>
            </a:fillRef>
            <a:effectRef idx="0">
              <a:schemeClr val="accent1"/>
            </a:effectRef>
            <a:fontRef idx="minor">
              <a:schemeClr val="tx1"/>
            </a:fontRef>
          </p:style>
        </p:cxnSp>
        <p:sp>
          <p:nvSpPr>
            <p:cNvPr id="62" name="Rectangle 61"/>
            <p:cNvSpPr/>
            <p:nvPr/>
          </p:nvSpPr>
          <p:spPr>
            <a:xfrm>
              <a:off x="1440000" y="4267029"/>
              <a:ext cx="4680000" cy="524018"/>
            </a:xfrm>
            <a:prstGeom prst="rect">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18000" rIns="36000" bIns="18000" rtlCol="0" anchor="ctr">
              <a:spAutoFit/>
            </a:bodyPr>
            <a:lstStyle/>
            <a:p>
              <a:pPr>
                <a:spcAft>
                  <a:spcPts val="300"/>
                </a:spcAft>
              </a:pPr>
              <a:r>
                <a:rPr lang="en-AU" sz="1200" b="1" dirty="0" smtClean="0">
                  <a:solidFill>
                    <a:schemeClr val="tx1"/>
                  </a:solidFill>
                </a:rPr>
                <a:t>May 2015</a:t>
              </a:r>
            </a:p>
            <a:p>
              <a:pPr>
                <a:spcAft>
                  <a:spcPts val="300"/>
                </a:spcAft>
              </a:pPr>
              <a:r>
                <a:rPr lang="en-AU" sz="1200" dirty="0" smtClean="0">
                  <a:solidFill>
                    <a:schemeClr val="tx1"/>
                  </a:solidFill>
                </a:rPr>
                <a:t>Country Health SA releases its overarching </a:t>
              </a:r>
              <a:r>
                <a:rPr lang="en-AU" sz="1200" i="1" dirty="0" smtClean="0">
                  <a:solidFill>
                    <a:schemeClr val="tx1"/>
                  </a:solidFill>
                </a:rPr>
                <a:t>Consumer and Community Engagement Strategy</a:t>
              </a:r>
              <a:r>
                <a:rPr lang="en-AU" sz="1200" dirty="0" smtClean="0">
                  <a:solidFill>
                    <a:schemeClr val="tx1"/>
                  </a:solidFill>
                </a:rPr>
                <a:t>.</a:t>
              </a:r>
              <a:endParaRPr lang="en-AU" sz="1200" dirty="0">
                <a:solidFill>
                  <a:schemeClr val="tx1"/>
                </a:solidFill>
              </a:endParaRPr>
            </a:p>
          </p:txBody>
        </p:sp>
        <p:cxnSp>
          <p:nvCxnSpPr>
            <p:cNvPr id="63" name="Straight Connector 62"/>
            <p:cNvCxnSpPr>
              <a:endCxn id="64" idx="1"/>
            </p:cNvCxnSpPr>
            <p:nvPr/>
          </p:nvCxnSpPr>
          <p:spPr>
            <a:xfrm flipV="1">
              <a:off x="765000" y="5239505"/>
              <a:ext cx="675000" cy="1389895"/>
            </a:xfrm>
            <a:prstGeom prst="line">
              <a:avLst/>
            </a:prstGeom>
            <a:ln w="12700" cap="sq">
              <a:solidFill>
                <a:schemeClr val="accent1">
                  <a:lumMod val="50000"/>
                </a:schemeClr>
              </a:solidFill>
              <a:bevel/>
              <a:tailEnd type="none" w="sm" len="sm"/>
            </a:ln>
          </p:spPr>
          <p:style>
            <a:lnRef idx="1">
              <a:schemeClr val="accent1"/>
            </a:lnRef>
            <a:fillRef idx="0">
              <a:schemeClr val="accent1"/>
            </a:fillRef>
            <a:effectRef idx="0">
              <a:schemeClr val="accent1"/>
            </a:effectRef>
            <a:fontRef idx="minor">
              <a:schemeClr val="tx1"/>
            </a:fontRef>
          </p:style>
        </p:cxnSp>
        <p:sp>
          <p:nvSpPr>
            <p:cNvPr id="64" name="Rectangle 63"/>
            <p:cNvSpPr/>
            <p:nvPr/>
          </p:nvSpPr>
          <p:spPr>
            <a:xfrm>
              <a:off x="1440000" y="4977496"/>
              <a:ext cx="4680000" cy="524018"/>
            </a:xfrm>
            <a:prstGeom prst="rect">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18000" rIns="36000" bIns="18000" rtlCol="0" anchor="ctr">
              <a:spAutoFit/>
            </a:bodyPr>
            <a:lstStyle/>
            <a:p>
              <a:pPr>
                <a:spcAft>
                  <a:spcPts val="300"/>
                </a:spcAft>
              </a:pPr>
              <a:r>
                <a:rPr lang="en-AU" sz="1200" b="1" dirty="0" smtClean="0">
                  <a:solidFill>
                    <a:schemeClr val="tx1"/>
                  </a:solidFill>
                </a:rPr>
                <a:t>May 2015</a:t>
              </a:r>
            </a:p>
            <a:p>
              <a:pPr>
                <a:spcAft>
                  <a:spcPts val="300"/>
                </a:spcAft>
              </a:pPr>
              <a:r>
                <a:rPr lang="en-AU" sz="1200" dirty="0" smtClean="0">
                  <a:solidFill>
                    <a:schemeClr val="tx1"/>
                  </a:solidFill>
                </a:rPr>
                <a:t>Country Health SA releases its more specific </a:t>
              </a:r>
              <a:r>
                <a:rPr lang="en-AU" sz="1200" i="1" dirty="0" smtClean="0">
                  <a:solidFill>
                    <a:schemeClr val="tx1"/>
                  </a:solidFill>
                </a:rPr>
                <a:t>Aboriginal Community &amp; Consumer Engagement Strategy</a:t>
              </a:r>
              <a:r>
                <a:rPr lang="en-AU" sz="1200" dirty="0" smtClean="0">
                  <a:solidFill>
                    <a:schemeClr val="tx1"/>
                  </a:solidFill>
                </a:rPr>
                <a:t>.</a:t>
              </a:r>
              <a:endParaRPr lang="en-AU" sz="1200" dirty="0">
                <a:solidFill>
                  <a:schemeClr val="tx1"/>
                </a:solidFill>
              </a:endParaRPr>
            </a:p>
          </p:txBody>
        </p:sp>
        <p:cxnSp>
          <p:nvCxnSpPr>
            <p:cNvPr id="65" name="Straight Connector 64"/>
            <p:cNvCxnSpPr>
              <a:endCxn id="66" idx="1"/>
            </p:cNvCxnSpPr>
            <p:nvPr/>
          </p:nvCxnSpPr>
          <p:spPr>
            <a:xfrm flipV="1">
              <a:off x="765000" y="5949973"/>
              <a:ext cx="675000" cy="971028"/>
            </a:xfrm>
            <a:prstGeom prst="line">
              <a:avLst/>
            </a:prstGeom>
            <a:ln w="12700" cap="sq">
              <a:solidFill>
                <a:schemeClr val="accent1">
                  <a:lumMod val="50000"/>
                </a:schemeClr>
              </a:solidFill>
              <a:bevel/>
              <a:tailEnd type="none" w="sm" len="sm"/>
            </a:ln>
          </p:spPr>
          <p:style>
            <a:lnRef idx="1">
              <a:schemeClr val="accent1"/>
            </a:lnRef>
            <a:fillRef idx="0">
              <a:schemeClr val="accent1"/>
            </a:fillRef>
            <a:effectRef idx="0">
              <a:schemeClr val="accent1"/>
            </a:effectRef>
            <a:fontRef idx="minor">
              <a:schemeClr val="tx1"/>
            </a:fontRef>
          </p:style>
        </p:cxnSp>
        <p:sp>
          <p:nvSpPr>
            <p:cNvPr id="66" name="Rectangle 65"/>
            <p:cNvSpPr/>
            <p:nvPr/>
          </p:nvSpPr>
          <p:spPr>
            <a:xfrm>
              <a:off x="1440000" y="5687963"/>
              <a:ext cx="4680000" cy="524018"/>
            </a:xfrm>
            <a:prstGeom prst="rect">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18000" rIns="36000" bIns="18000" rtlCol="0" anchor="ctr">
              <a:spAutoFit/>
            </a:bodyPr>
            <a:lstStyle/>
            <a:p>
              <a:pPr>
                <a:spcAft>
                  <a:spcPts val="300"/>
                </a:spcAft>
              </a:pPr>
              <a:r>
                <a:rPr lang="en-AU" sz="1200" b="1" dirty="0" smtClean="0">
                  <a:solidFill>
                    <a:schemeClr val="tx1"/>
                  </a:solidFill>
                </a:rPr>
                <a:t>March 2016</a:t>
              </a:r>
            </a:p>
            <a:p>
              <a:pPr>
                <a:spcAft>
                  <a:spcPts val="300"/>
                </a:spcAft>
              </a:pPr>
              <a:r>
                <a:rPr lang="en-AU" sz="1200" dirty="0" smtClean="0">
                  <a:solidFill>
                    <a:schemeClr val="tx1"/>
                  </a:solidFill>
                </a:rPr>
                <a:t>Health Performance Council decides to revisit its 2011 review of Health Advisory Councils’ governance.</a:t>
              </a:r>
              <a:endParaRPr lang="en-AU" sz="1200" dirty="0">
                <a:solidFill>
                  <a:schemeClr val="tx1"/>
                </a:solidFill>
              </a:endParaRPr>
            </a:p>
          </p:txBody>
        </p:sp>
        <p:cxnSp>
          <p:nvCxnSpPr>
            <p:cNvPr id="67" name="Straight Connector 66"/>
            <p:cNvCxnSpPr>
              <a:endCxn id="68" idx="1"/>
            </p:cNvCxnSpPr>
            <p:nvPr/>
          </p:nvCxnSpPr>
          <p:spPr>
            <a:xfrm flipV="1">
              <a:off x="765000" y="6733537"/>
              <a:ext cx="675000" cy="299064"/>
            </a:xfrm>
            <a:prstGeom prst="line">
              <a:avLst/>
            </a:prstGeom>
            <a:ln w="12700" cap="sq">
              <a:solidFill>
                <a:schemeClr val="accent1">
                  <a:lumMod val="50000"/>
                </a:schemeClr>
              </a:solidFill>
              <a:bevel/>
              <a:tailEnd type="none" w="sm" len="sm"/>
            </a:ln>
          </p:spPr>
          <p:style>
            <a:lnRef idx="1">
              <a:schemeClr val="accent1"/>
            </a:lnRef>
            <a:fillRef idx="0">
              <a:schemeClr val="accent1"/>
            </a:fillRef>
            <a:effectRef idx="0">
              <a:schemeClr val="accent1"/>
            </a:effectRef>
            <a:fontRef idx="minor">
              <a:schemeClr val="tx1"/>
            </a:fontRef>
          </p:style>
        </p:cxnSp>
        <p:sp>
          <p:nvSpPr>
            <p:cNvPr id="68" name="Rectangle 67"/>
            <p:cNvSpPr/>
            <p:nvPr/>
          </p:nvSpPr>
          <p:spPr>
            <a:xfrm>
              <a:off x="1440000" y="6394583"/>
              <a:ext cx="4680000" cy="677906"/>
            </a:xfrm>
            <a:prstGeom prst="rect">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18000" rIns="36000" bIns="18000" rtlCol="0" anchor="ctr">
              <a:spAutoFit/>
            </a:bodyPr>
            <a:lstStyle/>
            <a:p>
              <a:pPr>
                <a:spcAft>
                  <a:spcPts val="300"/>
                </a:spcAft>
              </a:pPr>
              <a:r>
                <a:rPr lang="en-AU" sz="1200" b="1" dirty="0" smtClean="0">
                  <a:solidFill>
                    <a:schemeClr val="tx1"/>
                  </a:solidFill>
                </a:rPr>
                <a:t>July 2016</a:t>
              </a:r>
            </a:p>
            <a:p>
              <a:pPr>
                <a:spcAft>
                  <a:spcPts val="300"/>
                </a:spcAft>
              </a:pPr>
              <a:r>
                <a:rPr lang="en-AU" sz="1200" dirty="0">
                  <a:solidFill>
                    <a:schemeClr val="tx1"/>
                  </a:solidFill>
                </a:rPr>
                <a:t>Health Performance Council spins off from the revisit review a separate project </a:t>
              </a:r>
              <a:r>
                <a:rPr lang="en-AU" sz="1200" dirty="0" smtClean="0">
                  <a:solidFill>
                    <a:schemeClr val="tx1"/>
                  </a:solidFill>
                </a:rPr>
                <a:t>– the subject of this report – to </a:t>
              </a:r>
              <a:r>
                <a:rPr lang="en-AU" sz="1200" dirty="0">
                  <a:solidFill>
                    <a:schemeClr val="tx1"/>
                  </a:solidFill>
                </a:rPr>
                <a:t>review the implementation of the </a:t>
              </a:r>
              <a:r>
                <a:rPr lang="en-AU" sz="1200" i="1" dirty="0" smtClean="0">
                  <a:solidFill>
                    <a:schemeClr val="tx1"/>
                  </a:solidFill>
                </a:rPr>
                <a:t>Aboriginal Community &amp; Consumer Engagement Strategy</a:t>
              </a:r>
              <a:r>
                <a:rPr lang="en-AU" sz="1200" dirty="0" smtClean="0">
                  <a:solidFill>
                    <a:schemeClr val="tx1"/>
                  </a:solidFill>
                </a:rPr>
                <a:t>.</a:t>
              </a:r>
              <a:endParaRPr lang="en-AU" sz="1200" dirty="0">
                <a:solidFill>
                  <a:schemeClr val="tx1"/>
                </a:solidFill>
              </a:endParaRPr>
            </a:p>
          </p:txBody>
        </p:sp>
        <p:cxnSp>
          <p:nvCxnSpPr>
            <p:cNvPr id="72" name="Straight Connector 71"/>
            <p:cNvCxnSpPr>
              <a:endCxn id="73" idx="1"/>
            </p:cNvCxnSpPr>
            <p:nvPr/>
          </p:nvCxnSpPr>
          <p:spPr>
            <a:xfrm>
              <a:off x="765000" y="7417800"/>
              <a:ext cx="675000" cy="172402"/>
            </a:xfrm>
            <a:prstGeom prst="line">
              <a:avLst/>
            </a:prstGeom>
            <a:ln w="12700" cap="sq">
              <a:solidFill>
                <a:schemeClr val="accent1">
                  <a:lumMod val="50000"/>
                </a:schemeClr>
              </a:solidFill>
              <a:bevel/>
              <a:tailEnd type="none" w="sm" len="sm"/>
            </a:ln>
          </p:spPr>
          <p:style>
            <a:lnRef idx="1">
              <a:schemeClr val="accent1"/>
            </a:lnRef>
            <a:fillRef idx="0">
              <a:schemeClr val="accent1"/>
            </a:fillRef>
            <a:effectRef idx="0">
              <a:schemeClr val="accent1"/>
            </a:effectRef>
            <a:fontRef idx="minor">
              <a:schemeClr val="tx1"/>
            </a:fontRef>
          </p:style>
        </p:cxnSp>
        <p:sp>
          <p:nvSpPr>
            <p:cNvPr id="73" name="Rectangle 72"/>
            <p:cNvSpPr/>
            <p:nvPr/>
          </p:nvSpPr>
          <p:spPr>
            <a:xfrm>
              <a:off x="1440000" y="7251248"/>
              <a:ext cx="4680000" cy="677906"/>
            </a:xfrm>
            <a:prstGeom prst="rect">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18000" rIns="36000" bIns="18000" rtlCol="0" anchor="ctr">
              <a:spAutoFit/>
            </a:bodyPr>
            <a:lstStyle/>
            <a:p>
              <a:pPr>
                <a:spcAft>
                  <a:spcPts val="300"/>
                </a:spcAft>
              </a:pPr>
              <a:r>
                <a:rPr lang="en-AU" sz="1200" b="1" dirty="0" smtClean="0">
                  <a:solidFill>
                    <a:schemeClr val="tx1"/>
                  </a:solidFill>
                </a:rPr>
                <a:t>August 2017</a:t>
              </a:r>
            </a:p>
            <a:p>
              <a:pPr>
                <a:spcAft>
                  <a:spcPts val="300"/>
                </a:spcAft>
              </a:pPr>
              <a:r>
                <a:rPr lang="en-AU" sz="1200" dirty="0" smtClean="0">
                  <a:solidFill>
                    <a:schemeClr val="tx1"/>
                  </a:solidFill>
                </a:rPr>
                <a:t>Health Performance Council publishes its revisit review of Health Advisory Councils</a:t>
              </a:r>
              <a:r>
                <a:rPr lang="en-AU" sz="1200" dirty="0">
                  <a:solidFill>
                    <a:schemeClr val="tx1"/>
                  </a:solidFill>
                </a:rPr>
                <a:t>’ governance, </a:t>
              </a:r>
              <a:r>
                <a:rPr lang="en-AU" sz="1200" dirty="0" smtClean="0">
                  <a:solidFill>
                    <a:schemeClr val="tx1"/>
                  </a:solidFill>
                </a:rPr>
                <a:t>noting and endorsing Country Health SA’s </a:t>
              </a:r>
              <a:r>
                <a:rPr lang="en-AU" sz="1200" i="1" dirty="0" smtClean="0">
                  <a:solidFill>
                    <a:schemeClr val="tx1"/>
                  </a:solidFill>
                </a:rPr>
                <a:t>Aboriginal </a:t>
              </a:r>
              <a:r>
                <a:rPr lang="en-AU" sz="1200" i="1" dirty="0">
                  <a:solidFill>
                    <a:schemeClr val="tx1"/>
                  </a:solidFill>
                </a:rPr>
                <a:t>Community &amp; Consumer Engagement </a:t>
              </a:r>
              <a:r>
                <a:rPr lang="en-AU" sz="1200" i="1" dirty="0" smtClean="0">
                  <a:solidFill>
                    <a:schemeClr val="tx1"/>
                  </a:solidFill>
                </a:rPr>
                <a:t>Strategy</a:t>
              </a:r>
              <a:r>
                <a:rPr lang="en-AU" sz="1200" dirty="0" smtClean="0">
                  <a:solidFill>
                    <a:schemeClr val="tx1"/>
                  </a:solidFill>
                </a:rPr>
                <a:t>.</a:t>
              </a:r>
              <a:endParaRPr lang="en-AU" sz="1200" dirty="0">
                <a:solidFill>
                  <a:schemeClr val="tx1"/>
                </a:solidFill>
              </a:endParaRPr>
            </a:p>
          </p:txBody>
        </p:sp>
        <p:cxnSp>
          <p:nvCxnSpPr>
            <p:cNvPr id="74" name="Straight Connector 73"/>
            <p:cNvCxnSpPr>
              <a:endCxn id="75" idx="1"/>
            </p:cNvCxnSpPr>
            <p:nvPr/>
          </p:nvCxnSpPr>
          <p:spPr>
            <a:xfrm>
              <a:off x="765000" y="898200"/>
              <a:ext cx="675000" cy="151600"/>
            </a:xfrm>
            <a:prstGeom prst="line">
              <a:avLst/>
            </a:prstGeom>
            <a:ln w="12700" cap="sq">
              <a:solidFill>
                <a:schemeClr val="accent1">
                  <a:lumMod val="50000"/>
                </a:schemeClr>
              </a:solidFill>
              <a:bevel/>
              <a:tailEnd type="none" w="sm" len="sm"/>
            </a:ln>
          </p:spPr>
          <p:style>
            <a:lnRef idx="1">
              <a:schemeClr val="accent1"/>
            </a:lnRef>
            <a:fillRef idx="0">
              <a:schemeClr val="accent1"/>
            </a:fillRef>
            <a:effectRef idx="0">
              <a:schemeClr val="accent1"/>
            </a:effectRef>
            <a:fontRef idx="minor">
              <a:schemeClr val="tx1"/>
            </a:fontRef>
          </p:style>
        </p:cxnSp>
        <p:sp>
          <p:nvSpPr>
            <p:cNvPr id="75" name="Rectangle 74"/>
            <p:cNvSpPr/>
            <p:nvPr/>
          </p:nvSpPr>
          <p:spPr>
            <a:xfrm>
              <a:off x="1440000" y="710847"/>
              <a:ext cx="4680000" cy="677906"/>
            </a:xfrm>
            <a:prstGeom prst="rect">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18000" rIns="36000" bIns="18000" rtlCol="0" anchor="ctr">
              <a:spAutoFit/>
            </a:bodyPr>
            <a:lstStyle/>
            <a:p>
              <a:pPr>
                <a:spcAft>
                  <a:spcPts val="300"/>
                </a:spcAft>
              </a:pPr>
              <a:r>
                <a:rPr lang="en-AU" sz="1200" b="1" dirty="0" smtClean="0">
                  <a:solidFill>
                    <a:schemeClr val="tx1"/>
                  </a:solidFill>
                </a:rPr>
                <a:t>By 1999</a:t>
              </a:r>
            </a:p>
            <a:p>
              <a:pPr>
                <a:spcAft>
                  <a:spcPts val="300"/>
                </a:spcAft>
              </a:pPr>
              <a:r>
                <a:rPr lang="en-AU" sz="1200" dirty="0" smtClean="0">
                  <a:solidFill>
                    <a:schemeClr val="tx1"/>
                  </a:solidFill>
                </a:rPr>
                <a:t>Seven regional Aboriginal Health Advisory Committees exist as touchpoints of engagement </a:t>
              </a:r>
              <a:r>
                <a:rPr lang="en-AU" sz="1200" dirty="0">
                  <a:solidFill>
                    <a:schemeClr val="tx1"/>
                  </a:solidFill>
                </a:rPr>
                <a:t>between the health system and Aboriginal community members in country South </a:t>
              </a:r>
              <a:r>
                <a:rPr lang="en-AU" sz="1200" dirty="0" smtClean="0">
                  <a:solidFill>
                    <a:schemeClr val="tx1"/>
                  </a:solidFill>
                </a:rPr>
                <a:t>Australia.</a:t>
              </a:r>
              <a:endParaRPr lang="en-AU" sz="1200" dirty="0">
                <a:solidFill>
                  <a:schemeClr val="tx1"/>
                </a:solidFill>
              </a:endParaRPr>
            </a:p>
          </p:txBody>
        </p:sp>
        <p:cxnSp>
          <p:nvCxnSpPr>
            <p:cNvPr id="76" name="Straight Connector 75"/>
            <p:cNvCxnSpPr>
              <a:endCxn id="77" idx="1"/>
            </p:cNvCxnSpPr>
            <p:nvPr/>
          </p:nvCxnSpPr>
          <p:spPr>
            <a:xfrm flipV="1">
              <a:off x="765000" y="1760267"/>
              <a:ext cx="675000" cy="1657933"/>
            </a:xfrm>
            <a:prstGeom prst="line">
              <a:avLst/>
            </a:prstGeom>
            <a:ln w="12700" cap="sq">
              <a:solidFill>
                <a:schemeClr val="accent1">
                  <a:lumMod val="50000"/>
                </a:schemeClr>
              </a:solidFill>
              <a:bevel/>
              <a:tailEnd type="none" w="sm" len="sm"/>
            </a:ln>
          </p:spPr>
          <p:style>
            <a:lnRef idx="1">
              <a:schemeClr val="accent1"/>
            </a:lnRef>
            <a:fillRef idx="0">
              <a:schemeClr val="accent1"/>
            </a:fillRef>
            <a:effectRef idx="0">
              <a:schemeClr val="accent1"/>
            </a:effectRef>
            <a:fontRef idx="minor">
              <a:schemeClr val="tx1"/>
            </a:fontRef>
          </p:style>
        </p:cxnSp>
        <p:sp>
          <p:nvSpPr>
            <p:cNvPr id="77" name="Rectangle 76"/>
            <p:cNvSpPr/>
            <p:nvPr/>
          </p:nvSpPr>
          <p:spPr>
            <a:xfrm>
              <a:off x="1440000" y="1576661"/>
              <a:ext cx="4680000" cy="367211"/>
            </a:xfrm>
            <a:prstGeom prst="rect">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18000" rIns="36000" bIns="18000" rtlCol="0" anchor="ctr">
              <a:spAutoFit/>
            </a:bodyPr>
            <a:lstStyle/>
            <a:p>
              <a:pPr>
                <a:spcAft>
                  <a:spcPts val="300"/>
                </a:spcAft>
              </a:pPr>
              <a:r>
                <a:rPr lang="en-AU" sz="1200" b="1" dirty="0" smtClean="0">
                  <a:solidFill>
                    <a:schemeClr val="tx1"/>
                  </a:solidFill>
                </a:rPr>
                <a:t>2006</a:t>
              </a:r>
            </a:p>
            <a:p>
              <a:pPr>
                <a:spcAft>
                  <a:spcPts val="300"/>
                </a:spcAft>
              </a:pPr>
              <a:r>
                <a:rPr lang="en-AU" sz="1200" dirty="0" smtClean="0">
                  <a:solidFill>
                    <a:schemeClr val="tx1"/>
                  </a:solidFill>
                </a:rPr>
                <a:t>Health system reforms in South Australia; Country Health SA established.</a:t>
              </a:r>
              <a:endParaRPr lang="en-AU" sz="1200" dirty="0">
                <a:solidFill>
                  <a:schemeClr val="tx1"/>
                </a:solidFill>
              </a:endParaRPr>
            </a:p>
          </p:txBody>
        </p:sp>
      </p:grpSp>
      <p:sp>
        <p:nvSpPr>
          <p:cNvPr id="69" name="Cover-up old timeline"/>
          <p:cNvSpPr/>
          <p:nvPr/>
        </p:nvSpPr>
        <p:spPr>
          <a:xfrm>
            <a:off x="323528" y="1988841"/>
            <a:ext cx="7128792" cy="34974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grpSp>
        <p:nvGrpSpPr>
          <p:cNvPr id="52" name="Timeline (new)"/>
          <p:cNvGrpSpPr>
            <a:grpSpLocks noChangeAspect="1"/>
          </p:cNvGrpSpPr>
          <p:nvPr/>
        </p:nvGrpSpPr>
        <p:grpSpPr>
          <a:xfrm>
            <a:off x="701741" y="-3600000"/>
            <a:ext cx="6480000" cy="8661969"/>
            <a:chOff x="720000" y="710847"/>
            <a:chExt cx="5400000" cy="7218307"/>
          </a:xfrm>
        </p:grpSpPr>
        <p:sp>
          <p:nvSpPr>
            <p:cNvPr id="78" name="Rectangle 77"/>
            <p:cNvSpPr/>
            <p:nvPr/>
          </p:nvSpPr>
          <p:spPr>
            <a:xfrm>
              <a:off x="720000" y="720000"/>
              <a:ext cx="90000" cy="7200000"/>
            </a:xfrm>
            <a:prstGeom prst="rect">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200" dirty="0"/>
            </a:p>
          </p:txBody>
        </p:sp>
        <p:cxnSp>
          <p:nvCxnSpPr>
            <p:cNvPr id="79" name="Straight Connector 78"/>
            <p:cNvCxnSpPr>
              <a:endCxn id="81" idx="1"/>
            </p:cNvCxnSpPr>
            <p:nvPr/>
          </p:nvCxnSpPr>
          <p:spPr>
            <a:xfrm flipV="1">
              <a:off x="765000" y="2470734"/>
              <a:ext cx="675000" cy="1559467"/>
            </a:xfrm>
            <a:prstGeom prst="line">
              <a:avLst/>
            </a:prstGeom>
            <a:ln w="12700" cap="sq">
              <a:solidFill>
                <a:schemeClr val="accent1">
                  <a:lumMod val="50000"/>
                </a:schemeClr>
              </a:solidFill>
              <a:beve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a:endCxn id="82" idx="1"/>
            </p:cNvCxnSpPr>
            <p:nvPr/>
          </p:nvCxnSpPr>
          <p:spPr>
            <a:xfrm flipV="1">
              <a:off x="765000" y="3181201"/>
              <a:ext cx="675000" cy="931799"/>
            </a:xfrm>
            <a:prstGeom prst="line">
              <a:avLst/>
            </a:prstGeom>
            <a:ln w="12700" cap="sq">
              <a:solidFill>
                <a:schemeClr val="accent1">
                  <a:lumMod val="50000"/>
                </a:schemeClr>
              </a:solidFill>
              <a:bevel/>
              <a:tailEnd type="none" w="sm" len="sm"/>
            </a:ln>
          </p:spPr>
          <p:style>
            <a:lnRef idx="1">
              <a:schemeClr val="accent1"/>
            </a:lnRef>
            <a:fillRef idx="0">
              <a:schemeClr val="accent1"/>
            </a:fillRef>
            <a:effectRef idx="0">
              <a:schemeClr val="accent1"/>
            </a:effectRef>
            <a:fontRef idx="minor">
              <a:schemeClr val="tx1"/>
            </a:fontRef>
          </p:style>
        </p:cxnSp>
        <p:sp>
          <p:nvSpPr>
            <p:cNvPr id="81" name="Rectangle 80"/>
            <p:cNvSpPr/>
            <p:nvPr/>
          </p:nvSpPr>
          <p:spPr>
            <a:xfrm>
              <a:off x="1440000" y="2131781"/>
              <a:ext cx="4680000" cy="677906"/>
            </a:xfrm>
            <a:prstGeom prst="rect">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18000" rIns="36000" bIns="18000" rtlCol="0" anchor="ctr">
              <a:spAutoFit/>
            </a:bodyPr>
            <a:lstStyle/>
            <a:p>
              <a:pPr>
                <a:spcAft>
                  <a:spcPts val="300"/>
                </a:spcAft>
              </a:pPr>
              <a:r>
                <a:rPr lang="en-AU" sz="1200" b="1" dirty="0" smtClean="0">
                  <a:solidFill>
                    <a:schemeClr val="tx1"/>
                  </a:solidFill>
                </a:rPr>
                <a:t>March 2008</a:t>
              </a:r>
            </a:p>
            <a:p>
              <a:pPr>
                <a:spcAft>
                  <a:spcPts val="300"/>
                </a:spcAft>
              </a:pPr>
              <a:r>
                <a:rPr lang="en-AU" sz="1200" dirty="0" smtClean="0">
                  <a:solidFill>
                    <a:schemeClr val="tx1"/>
                  </a:solidFill>
                </a:rPr>
                <a:t>The new Health Care Act provides for the creation of Health Advisory Councils to perform advocacy for their community and to provide advice to and undertake other functions for the health Minister and the health system.</a:t>
              </a:r>
            </a:p>
          </p:txBody>
        </p:sp>
        <p:sp>
          <p:nvSpPr>
            <p:cNvPr id="82" name="Rectangle 81"/>
            <p:cNvSpPr/>
            <p:nvPr/>
          </p:nvSpPr>
          <p:spPr>
            <a:xfrm>
              <a:off x="1440000" y="2997595"/>
              <a:ext cx="4680000" cy="367211"/>
            </a:xfrm>
            <a:prstGeom prst="rect">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18000" rIns="36000" bIns="18000" rtlCol="0" anchor="ctr">
              <a:spAutoFit/>
            </a:bodyPr>
            <a:lstStyle/>
            <a:p>
              <a:pPr>
                <a:spcAft>
                  <a:spcPts val="300"/>
                </a:spcAft>
              </a:pPr>
              <a:r>
                <a:rPr lang="en-AU" sz="1200" b="1" dirty="0" smtClean="0">
                  <a:solidFill>
                    <a:schemeClr val="tx1"/>
                  </a:solidFill>
                </a:rPr>
                <a:t>June 2008</a:t>
              </a:r>
            </a:p>
            <a:p>
              <a:pPr>
                <a:spcAft>
                  <a:spcPts val="300"/>
                </a:spcAft>
              </a:pPr>
              <a:r>
                <a:rPr lang="en-AU" sz="1200" dirty="0" smtClean="0">
                  <a:solidFill>
                    <a:schemeClr val="tx1"/>
                  </a:solidFill>
                </a:rPr>
                <a:t>41 Health Advisory Councils established for country South Australia.</a:t>
              </a:r>
              <a:endParaRPr lang="en-AU" sz="1200" dirty="0">
                <a:solidFill>
                  <a:schemeClr val="tx1"/>
                </a:solidFill>
              </a:endParaRPr>
            </a:p>
          </p:txBody>
        </p:sp>
        <p:cxnSp>
          <p:nvCxnSpPr>
            <p:cNvPr id="83" name="Straight Connector 82"/>
            <p:cNvCxnSpPr>
              <a:endCxn id="84" idx="1"/>
            </p:cNvCxnSpPr>
            <p:nvPr/>
          </p:nvCxnSpPr>
          <p:spPr>
            <a:xfrm flipV="1">
              <a:off x="765000" y="3818573"/>
              <a:ext cx="675000" cy="1565228"/>
            </a:xfrm>
            <a:prstGeom prst="line">
              <a:avLst/>
            </a:prstGeom>
            <a:ln w="12700" cap="sq">
              <a:solidFill>
                <a:schemeClr val="accent1">
                  <a:lumMod val="50000"/>
                </a:schemeClr>
              </a:solidFill>
              <a:bevel/>
              <a:tailEnd type="none" w="sm" len="sm"/>
            </a:ln>
          </p:spPr>
          <p:style>
            <a:lnRef idx="1">
              <a:schemeClr val="accent1"/>
            </a:lnRef>
            <a:fillRef idx="0">
              <a:schemeClr val="accent1"/>
            </a:fillRef>
            <a:effectRef idx="0">
              <a:schemeClr val="accent1"/>
            </a:effectRef>
            <a:fontRef idx="minor">
              <a:schemeClr val="tx1"/>
            </a:fontRef>
          </p:style>
        </p:cxnSp>
        <p:sp>
          <p:nvSpPr>
            <p:cNvPr id="84" name="Rectangle 83"/>
            <p:cNvSpPr/>
            <p:nvPr/>
          </p:nvSpPr>
          <p:spPr>
            <a:xfrm>
              <a:off x="1440000" y="3556563"/>
              <a:ext cx="4680000" cy="524018"/>
            </a:xfrm>
            <a:prstGeom prst="rect">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18000" rIns="36000" bIns="18000" rtlCol="0" anchor="ctr">
              <a:spAutoFit/>
            </a:bodyPr>
            <a:lstStyle/>
            <a:p>
              <a:pPr>
                <a:spcAft>
                  <a:spcPts val="300"/>
                </a:spcAft>
              </a:pPr>
              <a:r>
                <a:rPr lang="en-AU" sz="1200" b="1" dirty="0" smtClean="0">
                  <a:solidFill>
                    <a:schemeClr val="tx1"/>
                  </a:solidFill>
                </a:rPr>
                <a:t>December 2011</a:t>
              </a:r>
            </a:p>
            <a:p>
              <a:pPr>
                <a:spcAft>
                  <a:spcPts val="300"/>
                </a:spcAft>
              </a:pPr>
              <a:r>
                <a:rPr lang="en-AU" sz="1200" dirty="0" smtClean="0">
                  <a:solidFill>
                    <a:schemeClr val="tx1"/>
                  </a:solidFill>
                </a:rPr>
                <a:t>As required by law, Health Performance Council completes a review of the effectiveness and governance of the Health Advisory Councils.</a:t>
              </a:r>
              <a:endParaRPr lang="en-AU" sz="1200" dirty="0">
                <a:solidFill>
                  <a:schemeClr val="tx1"/>
                </a:solidFill>
              </a:endParaRPr>
            </a:p>
          </p:txBody>
        </p:sp>
        <p:cxnSp>
          <p:nvCxnSpPr>
            <p:cNvPr id="85" name="Straight Connector 84"/>
            <p:cNvCxnSpPr>
              <a:endCxn id="86" idx="1"/>
            </p:cNvCxnSpPr>
            <p:nvPr/>
          </p:nvCxnSpPr>
          <p:spPr>
            <a:xfrm flipV="1">
              <a:off x="765000" y="4529038"/>
              <a:ext cx="675000" cy="2071562"/>
            </a:xfrm>
            <a:prstGeom prst="line">
              <a:avLst/>
            </a:prstGeom>
            <a:ln w="12700" cap="sq">
              <a:solidFill>
                <a:schemeClr val="accent1">
                  <a:lumMod val="50000"/>
                </a:schemeClr>
              </a:solidFill>
              <a:bevel/>
              <a:tailEnd type="none" w="sm" len="sm"/>
            </a:ln>
          </p:spPr>
          <p:style>
            <a:lnRef idx="1">
              <a:schemeClr val="accent1"/>
            </a:lnRef>
            <a:fillRef idx="0">
              <a:schemeClr val="accent1"/>
            </a:fillRef>
            <a:effectRef idx="0">
              <a:schemeClr val="accent1"/>
            </a:effectRef>
            <a:fontRef idx="minor">
              <a:schemeClr val="tx1"/>
            </a:fontRef>
          </p:style>
        </p:cxnSp>
        <p:sp>
          <p:nvSpPr>
            <p:cNvPr id="86" name="Rectangle 85"/>
            <p:cNvSpPr/>
            <p:nvPr/>
          </p:nvSpPr>
          <p:spPr>
            <a:xfrm>
              <a:off x="1440000" y="4267029"/>
              <a:ext cx="4680000" cy="524018"/>
            </a:xfrm>
            <a:prstGeom prst="rect">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18000" rIns="36000" bIns="18000" rtlCol="0" anchor="ctr">
              <a:spAutoFit/>
            </a:bodyPr>
            <a:lstStyle/>
            <a:p>
              <a:pPr>
                <a:spcAft>
                  <a:spcPts val="300"/>
                </a:spcAft>
              </a:pPr>
              <a:r>
                <a:rPr lang="en-AU" sz="1200" b="1" dirty="0" smtClean="0">
                  <a:solidFill>
                    <a:schemeClr val="tx1"/>
                  </a:solidFill>
                </a:rPr>
                <a:t>May 2015</a:t>
              </a:r>
            </a:p>
            <a:p>
              <a:pPr>
                <a:spcAft>
                  <a:spcPts val="300"/>
                </a:spcAft>
              </a:pPr>
              <a:r>
                <a:rPr lang="en-AU" sz="1200" dirty="0" smtClean="0">
                  <a:solidFill>
                    <a:schemeClr val="tx1"/>
                  </a:solidFill>
                </a:rPr>
                <a:t>Country Health SA releases its overarching </a:t>
              </a:r>
              <a:r>
                <a:rPr lang="en-AU" sz="1200" i="1" dirty="0" smtClean="0">
                  <a:solidFill>
                    <a:schemeClr val="tx1"/>
                  </a:solidFill>
                </a:rPr>
                <a:t>Consumer and Community Engagement Strategy</a:t>
              </a:r>
              <a:r>
                <a:rPr lang="en-AU" sz="1200" dirty="0" smtClean="0">
                  <a:solidFill>
                    <a:schemeClr val="tx1"/>
                  </a:solidFill>
                </a:rPr>
                <a:t>.</a:t>
              </a:r>
              <a:endParaRPr lang="en-AU" sz="1200" dirty="0">
                <a:solidFill>
                  <a:schemeClr val="tx1"/>
                </a:solidFill>
              </a:endParaRPr>
            </a:p>
          </p:txBody>
        </p:sp>
        <p:cxnSp>
          <p:nvCxnSpPr>
            <p:cNvPr id="87" name="Straight Connector 86"/>
            <p:cNvCxnSpPr>
              <a:endCxn id="88" idx="1"/>
            </p:cNvCxnSpPr>
            <p:nvPr/>
          </p:nvCxnSpPr>
          <p:spPr>
            <a:xfrm flipV="1">
              <a:off x="765000" y="5239505"/>
              <a:ext cx="675000" cy="1389895"/>
            </a:xfrm>
            <a:prstGeom prst="line">
              <a:avLst/>
            </a:prstGeom>
            <a:ln w="12700" cap="sq">
              <a:solidFill>
                <a:schemeClr val="accent1">
                  <a:lumMod val="50000"/>
                </a:schemeClr>
              </a:solidFill>
              <a:bevel/>
              <a:tailEnd type="none" w="sm" len="sm"/>
            </a:ln>
          </p:spPr>
          <p:style>
            <a:lnRef idx="1">
              <a:schemeClr val="accent1"/>
            </a:lnRef>
            <a:fillRef idx="0">
              <a:schemeClr val="accent1"/>
            </a:fillRef>
            <a:effectRef idx="0">
              <a:schemeClr val="accent1"/>
            </a:effectRef>
            <a:fontRef idx="minor">
              <a:schemeClr val="tx1"/>
            </a:fontRef>
          </p:style>
        </p:cxnSp>
        <p:sp>
          <p:nvSpPr>
            <p:cNvPr id="88" name="Rectangle 87"/>
            <p:cNvSpPr/>
            <p:nvPr/>
          </p:nvSpPr>
          <p:spPr>
            <a:xfrm>
              <a:off x="1440000" y="4977496"/>
              <a:ext cx="4680000" cy="524018"/>
            </a:xfrm>
            <a:prstGeom prst="rect">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18000" rIns="36000" bIns="18000" rtlCol="0" anchor="ctr">
              <a:spAutoFit/>
            </a:bodyPr>
            <a:lstStyle/>
            <a:p>
              <a:pPr>
                <a:spcAft>
                  <a:spcPts val="300"/>
                </a:spcAft>
              </a:pPr>
              <a:r>
                <a:rPr lang="en-AU" sz="1200" b="1" dirty="0" smtClean="0">
                  <a:solidFill>
                    <a:schemeClr val="tx1"/>
                  </a:solidFill>
                </a:rPr>
                <a:t>May 2015</a:t>
              </a:r>
            </a:p>
            <a:p>
              <a:pPr>
                <a:spcAft>
                  <a:spcPts val="300"/>
                </a:spcAft>
              </a:pPr>
              <a:r>
                <a:rPr lang="en-AU" sz="1200" dirty="0" smtClean="0">
                  <a:solidFill>
                    <a:schemeClr val="tx1"/>
                  </a:solidFill>
                </a:rPr>
                <a:t>Country Health SA releases its more specific </a:t>
              </a:r>
              <a:r>
                <a:rPr lang="en-AU" sz="1200" i="1" dirty="0" smtClean="0">
                  <a:solidFill>
                    <a:schemeClr val="tx1"/>
                  </a:solidFill>
                </a:rPr>
                <a:t>Aboriginal Community &amp; Consumer Engagement Strategy</a:t>
              </a:r>
              <a:r>
                <a:rPr lang="en-AU" sz="1200" dirty="0" smtClean="0">
                  <a:solidFill>
                    <a:schemeClr val="tx1"/>
                  </a:solidFill>
                </a:rPr>
                <a:t>.</a:t>
              </a:r>
              <a:endParaRPr lang="en-AU" sz="1200" dirty="0">
                <a:solidFill>
                  <a:schemeClr val="tx1"/>
                </a:solidFill>
              </a:endParaRPr>
            </a:p>
          </p:txBody>
        </p:sp>
        <p:cxnSp>
          <p:nvCxnSpPr>
            <p:cNvPr id="89" name="Straight Connector 88"/>
            <p:cNvCxnSpPr>
              <a:endCxn id="90" idx="1"/>
            </p:cNvCxnSpPr>
            <p:nvPr/>
          </p:nvCxnSpPr>
          <p:spPr>
            <a:xfrm flipV="1">
              <a:off x="765000" y="5949973"/>
              <a:ext cx="675000" cy="971028"/>
            </a:xfrm>
            <a:prstGeom prst="line">
              <a:avLst/>
            </a:prstGeom>
            <a:ln w="12700" cap="sq">
              <a:solidFill>
                <a:schemeClr val="accent1">
                  <a:lumMod val="50000"/>
                </a:schemeClr>
              </a:solidFill>
              <a:bevel/>
              <a:tailEnd type="none" w="sm" len="sm"/>
            </a:ln>
          </p:spPr>
          <p:style>
            <a:lnRef idx="1">
              <a:schemeClr val="accent1"/>
            </a:lnRef>
            <a:fillRef idx="0">
              <a:schemeClr val="accent1"/>
            </a:fillRef>
            <a:effectRef idx="0">
              <a:schemeClr val="accent1"/>
            </a:effectRef>
            <a:fontRef idx="minor">
              <a:schemeClr val="tx1"/>
            </a:fontRef>
          </p:style>
        </p:cxnSp>
        <p:sp>
          <p:nvSpPr>
            <p:cNvPr id="90" name="Rectangle 89"/>
            <p:cNvSpPr/>
            <p:nvPr/>
          </p:nvSpPr>
          <p:spPr>
            <a:xfrm>
              <a:off x="1440000" y="5687963"/>
              <a:ext cx="4680000" cy="524018"/>
            </a:xfrm>
            <a:prstGeom prst="rect">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18000" rIns="36000" bIns="18000" rtlCol="0" anchor="ctr">
              <a:spAutoFit/>
            </a:bodyPr>
            <a:lstStyle/>
            <a:p>
              <a:pPr>
                <a:spcAft>
                  <a:spcPts val="300"/>
                </a:spcAft>
              </a:pPr>
              <a:r>
                <a:rPr lang="en-AU" sz="1200" b="1" dirty="0" smtClean="0">
                  <a:solidFill>
                    <a:schemeClr val="tx1"/>
                  </a:solidFill>
                </a:rPr>
                <a:t>March 2016</a:t>
              </a:r>
            </a:p>
            <a:p>
              <a:pPr>
                <a:spcAft>
                  <a:spcPts val="300"/>
                </a:spcAft>
              </a:pPr>
              <a:r>
                <a:rPr lang="en-AU" sz="1200" dirty="0" smtClean="0">
                  <a:solidFill>
                    <a:schemeClr val="tx1"/>
                  </a:solidFill>
                </a:rPr>
                <a:t>Health Performance Council decides to revisit its 2011 review of Health Advisory Councils’ governance.</a:t>
              </a:r>
              <a:endParaRPr lang="en-AU" sz="1200" dirty="0">
                <a:solidFill>
                  <a:schemeClr val="tx1"/>
                </a:solidFill>
              </a:endParaRPr>
            </a:p>
          </p:txBody>
        </p:sp>
        <p:cxnSp>
          <p:nvCxnSpPr>
            <p:cNvPr id="91" name="Straight Connector 90"/>
            <p:cNvCxnSpPr>
              <a:endCxn id="92" idx="1"/>
            </p:cNvCxnSpPr>
            <p:nvPr/>
          </p:nvCxnSpPr>
          <p:spPr>
            <a:xfrm flipV="1">
              <a:off x="765000" y="6733537"/>
              <a:ext cx="675000" cy="299064"/>
            </a:xfrm>
            <a:prstGeom prst="line">
              <a:avLst/>
            </a:prstGeom>
            <a:ln w="12700" cap="sq">
              <a:solidFill>
                <a:schemeClr val="accent1">
                  <a:lumMod val="50000"/>
                </a:schemeClr>
              </a:solidFill>
              <a:bevel/>
              <a:tailEnd type="none" w="sm" len="sm"/>
            </a:ln>
          </p:spPr>
          <p:style>
            <a:lnRef idx="1">
              <a:schemeClr val="accent1"/>
            </a:lnRef>
            <a:fillRef idx="0">
              <a:schemeClr val="accent1"/>
            </a:fillRef>
            <a:effectRef idx="0">
              <a:schemeClr val="accent1"/>
            </a:effectRef>
            <a:fontRef idx="minor">
              <a:schemeClr val="tx1"/>
            </a:fontRef>
          </p:style>
        </p:cxnSp>
        <p:sp>
          <p:nvSpPr>
            <p:cNvPr id="92" name="Rectangle 91"/>
            <p:cNvSpPr/>
            <p:nvPr/>
          </p:nvSpPr>
          <p:spPr>
            <a:xfrm>
              <a:off x="1440000" y="6394583"/>
              <a:ext cx="4680000" cy="677906"/>
            </a:xfrm>
            <a:prstGeom prst="rect">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18000" rIns="36000" bIns="18000" rtlCol="0" anchor="ctr">
              <a:spAutoFit/>
            </a:bodyPr>
            <a:lstStyle/>
            <a:p>
              <a:pPr>
                <a:spcAft>
                  <a:spcPts val="300"/>
                </a:spcAft>
              </a:pPr>
              <a:r>
                <a:rPr lang="en-AU" sz="1200" b="1" dirty="0" smtClean="0">
                  <a:solidFill>
                    <a:schemeClr val="tx1"/>
                  </a:solidFill>
                </a:rPr>
                <a:t>July 2016</a:t>
              </a:r>
            </a:p>
            <a:p>
              <a:pPr>
                <a:spcAft>
                  <a:spcPts val="300"/>
                </a:spcAft>
              </a:pPr>
              <a:r>
                <a:rPr lang="en-AU" sz="1200" dirty="0">
                  <a:solidFill>
                    <a:schemeClr val="tx1"/>
                  </a:solidFill>
                </a:rPr>
                <a:t>Health Performance Council spins off from the revisit review a separate project </a:t>
              </a:r>
              <a:r>
                <a:rPr lang="en-AU" sz="1200" dirty="0" smtClean="0">
                  <a:solidFill>
                    <a:schemeClr val="tx1"/>
                  </a:solidFill>
                </a:rPr>
                <a:t>– the subject of this report – to </a:t>
              </a:r>
              <a:r>
                <a:rPr lang="en-AU" sz="1200" dirty="0">
                  <a:solidFill>
                    <a:schemeClr val="tx1"/>
                  </a:solidFill>
                </a:rPr>
                <a:t>review the implementation of the </a:t>
              </a:r>
              <a:r>
                <a:rPr lang="en-AU" sz="1200" i="1" dirty="0" smtClean="0">
                  <a:solidFill>
                    <a:schemeClr val="tx1"/>
                  </a:solidFill>
                </a:rPr>
                <a:t>Aboriginal Community &amp; Consumer Engagement Strategy</a:t>
              </a:r>
              <a:r>
                <a:rPr lang="en-AU" sz="1200" dirty="0" smtClean="0">
                  <a:solidFill>
                    <a:schemeClr val="tx1"/>
                  </a:solidFill>
                </a:rPr>
                <a:t>.</a:t>
              </a:r>
              <a:endParaRPr lang="en-AU" sz="1200" dirty="0">
                <a:solidFill>
                  <a:schemeClr val="tx1"/>
                </a:solidFill>
              </a:endParaRPr>
            </a:p>
          </p:txBody>
        </p:sp>
        <p:cxnSp>
          <p:nvCxnSpPr>
            <p:cNvPr id="93" name="Straight Connector 92"/>
            <p:cNvCxnSpPr>
              <a:endCxn id="94" idx="1"/>
            </p:cNvCxnSpPr>
            <p:nvPr/>
          </p:nvCxnSpPr>
          <p:spPr>
            <a:xfrm>
              <a:off x="765000" y="7417800"/>
              <a:ext cx="675000" cy="172402"/>
            </a:xfrm>
            <a:prstGeom prst="line">
              <a:avLst/>
            </a:prstGeom>
            <a:ln w="12700" cap="sq">
              <a:solidFill>
                <a:schemeClr val="accent1">
                  <a:lumMod val="50000"/>
                </a:schemeClr>
              </a:solidFill>
              <a:bevel/>
              <a:tailEnd type="none" w="sm" len="sm"/>
            </a:ln>
          </p:spPr>
          <p:style>
            <a:lnRef idx="1">
              <a:schemeClr val="accent1"/>
            </a:lnRef>
            <a:fillRef idx="0">
              <a:schemeClr val="accent1"/>
            </a:fillRef>
            <a:effectRef idx="0">
              <a:schemeClr val="accent1"/>
            </a:effectRef>
            <a:fontRef idx="minor">
              <a:schemeClr val="tx1"/>
            </a:fontRef>
          </p:style>
        </p:cxnSp>
        <p:sp>
          <p:nvSpPr>
            <p:cNvPr id="94" name="Rectangle 93"/>
            <p:cNvSpPr/>
            <p:nvPr/>
          </p:nvSpPr>
          <p:spPr>
            <a:xfrm>
              <a:off x="1440000" y="7251248"/>
              <a:ext cx="4680000" cy="677906"/>
            </a:xfrm>
            <a:prstGeom prst="rect">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18000" rIns="36000" bIns="18000" rtlCol="0" anchor="ctr">
              <a:spAutoFit/>
            </a:bodyPr>
            <a:lstStyle/>
            <a:p>
              <a:pPr>
                <a:spcAft>
                  <a:spcPts val="300"/>
                </a:spcAft>
              </a:pPr>
              <a:r>
                <a:rPr lang="en-AU" sz="1200" b="1" dirty="0" smtClean="0">
                  <a:solidFill>
                    <a:schemeClr val="tx1"/>
                  </a:solidFill>
                </a:rPr>
                <a:t>August 2017</a:t>
              </a:r>
            </a:p>
            <a:p>
              <a:pPr>
                <a:spcAft>
                  <a:spcPts val="300"/>
                </a:spcAft>
              </a:pPr>
              <a:r>
                <a:rPr lang="en-AU" sz="1200" dirty="0" smtClean="0">
                  <a:solidFill>
                    <a:schemeClr val="tx1"/>
                  </a:solidFill>
                </a:rPr>
                <a:t>Health Performance Council publishes its revisit review of Health Advisory Councils</a:t>
              </a:r>
              <a:r>
                <a:rPr lang="en-AU" sz="1200" dirty="0">
                  <a:solidFill>
                    <a:schemeClr val="tx1"/>
                  </a:solidFill>
                </a:rPr>
                <a:t>’ governance, </a:t>
              </a:r>
              <a:r>
                <a:rPr lang="en-AU" sz="1200" dirty="0" smtClean="0">
                  <a:solidFill>
                    <a:schemeClr val="tx1"/>
                  </a:solidFill>
                </a:rPr>
                <a:t>noting and endorsing Country Health SA’s </a:t>
              </a:r>
              <a:r>
                <a:rPr lang="en-AU" sz="1200" i="1" dirty="0" smtClean="0">
                  <a:solidFill>
                    <a:schemeClr val="tx1"/>
                  </a:solidFill>
                </a:rPr>
                <a:t>Aboriginal </a:t>
              </a:r>
              <a:r>
                <a:rPr lang="en-AU" sz="1200" i="1" dirty="0">
                  <a:solidFill>
                    <a:schemeClr val="tx1"/>
                  </a:solidFill>
                </a:rPr>
                <a:t>Community &amp; Consumer Engagement </a:t>
              </a:r>
              <a:r>
                <a:rPr lang="en-AU" sz="1200" i="1" dirty="0" smtClean="0">
                  <a:solidFill>
                    <a:schemeClr val="tx1"/>
                  </a:solidFill>
                </a:rPr>
                <a:t>Strategy</a:t>
              </a:r>
              <a:r>
                <a:rPr lang="en-AU" sz="1200" dirty="0" smtClean="0">
                  <a:solidFill>
                    <a:schemeClr val="tx1"/>
                  </a:solidFill>
                </a:rPr>
                <a:t>.</a:t>
              </a:r>
              <a:endParaRPr lang="en-AU" sz="1200" dirty="0">
                <a:solidFill>
                  <a:schemeClr val="tx1"/>
                </a:solidFill>
              </a:endParaRPr>
            </a:p>
          </p:txBody>
        </p:sp>
        <p:cxnSp>
          <p:nvCxnSpPr>
            <p:cNvPr id="95" name="Straight Connector 94"/>
            <p:cNvCxnSpPr>
              <a:endCxn id="96" idx="1"/>
            </p:cNvCxnSpPr>
            <p:nvPr/>
          </p:nvCxnSpPr>
          <p:spPr>
            <a:xfrm>
              <a:off x="765000" y="898200"/>
              <a:ext cx="675000" cy="151600"/>
            </a:xfrm>
            <a:prstGeom prst="line">
              <a:avLst/>
            </a:prstGeom>
            <a:ln w="12700" cap="sq">
              <a:solidFill>
                <a:schemeClr val="accent1">
                  <a:lumMod val="50000"/>
                </a:schemeClr>
              </a:solidFill>
              <a:bevel/>
              <a:tailEnd type="none" w="sm" len="sm"/>
            </a:ln>
          </p:spPr>
          <p:style>
            <a:lnRef idx="1">
              <a:schemeClr val="accent1"/>
            </a:lnRef>
            <a:fillRef idx="0">
              <a:schemeClr val="accent1"/>
            </a:fillRef>
            <a:effectRef idx="0">
              <a:schemeClr val="accent1"/>
            </a:effectRef>
            <a:fontRef idx="minor">
              <a:schemeClr val="tx1"/>
            </a:fontRef>
          </p:style>
        </p:cxnSp>
        <p:sp>
          <p:nvSpPr>
            <p:cNvPr id="96" name="Rectangle 95"/>
            <p:cNvSpPr/>
            <p:nvPr/>
          </p:nvSpPr>
          <p:spPr>
            <a:xfrm>
              <a:off x="1440000" y="710847"/>
              <a:ext cx="4680000" cy="677906"/>
            </a:xfrm>
            <a:prstGeom prst="rect">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18000" rIns="36000" bIns="18000" rtlCol="0" anchor="ctr">
              <a:spAutoFit/>
            </a:bodyPr>
            <a:lstStyle/>
            <a:p>
              <a:pPr>
                <a:spcAft>
                  <a:spcPts val="300"/>
                </a:spcAft>
              </a:pPr>
              <a:r>
                <a:rPr lang="en-AU" sz="1200" b="1" dirty="0" smtClean="0">
                  <a:solidFill>
                    <a:schemeClr val="tx1"/>
                  </a:solidFill>
                </a:rPr>
                <a:t>By 1999</a:t>
              </a:r>
            </a:p>
            <a:p>
              <a:pPr>
                <a:spcAft>
                  <a:spcPts val="300"/>
                </a:spcAft>
              </a:pPr>
              <a:r>
                <a:rPr lang="en-AU" sz="1200" dirty="0" smtClean="0">
                  <a:solidFill>
                    <a:schemeClr val="tx1"/>
                  </a:solidFill>
                </a:rPr>
                <a:t>Seven regional Aboriginal Health Advisory Committees exist as touchpoints of engagement </a:t>
              </a:r>
              <a:r>
                <a:rPr lang="en-AU" sz="1200" dirty="0">
                  <a:solidFill>
                    <a:schemeClr val="tx1"/>
                  </a:solidFill>
                </a:rPr>
                <a:t>between the health system and Aboriginal community members in country South </a:t>
              </a:r>
              <a:r>
                <a:rPr lang="en-AU" sz="1200" dirty="0" smtClean="0">
                  <a:solidFill>
                    <a:schemeClr val="tx1"/>
                  </a:solidFill>
                </a:rPr>
                <a:t>Australia.</a:t>
              </a:r>
              <a:endParaRPr lang="en-AU" sz="1200" dirty="0">
                <a:solidFill>
                  <a:schemeClr val="tx1"/>
                </a:solidFill>
              </a:endParaRPr>
            </a:p>
          </p:txBody>
        </p:sp>
        <p:cxnSp>
          <p:nvCxnSpPr>
            <p:cNvPr id="97" name="Straight Connector 96"/>
            <p:cNvCxnSpPr>
              <a:endCxn id="98" idx="1"/>
            </p:cNvCxnSpPr>
            <p:nvPr/>
          </p:nvCxnSpPr>
          <p:spPr>
            <a:xfrm flipV="1">
              <a:off x="765000" y="1760267"/>
              <a:ext cx="675000" cy="1657933"/>
            </a:xfrm>
            <a:prstGeom prst="line">
              <a:avLst/>
            </a:prstGeom>
            <a:ln w="12700" cap="sq">
              <a:solidFill>
                <a:schemeClr val="accent1">
                  <a:lumMod val="50000"/>
                </a:schemeClr>
              </a:solidFill>
              <a:bevel/>
              <a:tailEnd type="none" w="sm" len="sm"/>
            </a:ln>
          </p:spPr>
          <p:style>
            <a:lnRef idx="1">
              <a:schemeClr val="accent1"/>
            </a:lnRef>
            <a:fillRef idx="0">
              <a:schemeClr val="accent1"/>
            </a:fillRef>
            <a:effectRef idx="0">
              <a:schemeClr val="accent1"/>
            </a:effectRef>
            <a:fontRef idx="minor">
              <a:schemeClr val="tx1"/>
            </a:fontRef>
          </p:style>
        </p:cxnSp>
        <p:sp>
          <p:nvSpPr>
            <p:cNvPr id="98" name="Rectangle 97"/>
            <p:cNvSpPr/>
            <p:nvPr/>
          </p:nvSpPr>
          <p:spPr>
            <a:xfrm>
              <a:off x="1440000" y="1576661"/>
              <a:ext cx="4680000" cy="367211"/>
            </a:xfrm>
            <a:prstGeom prst="rect">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18000" rIns="36000" bIns="18000" rtlCol="0" anchor="ctr">
              <a:spAutoFit/>
            </a:bodyPr>
            <a:lstStyle/>
            <a:p>
              <a:pPr>
                <a:spcAft>
                  <a:spcPts val="300"/>
                </a:spcAft>
              </a:pPr>
              <a:r>
                <a:rPr lang="en-AU" sz="1200" b="1" dirty="0" smtClean="0">
                  <a:solidFill>
                    <a:schemeClr val="tx1"/>
                  </a:solidFill>
                </a:rPr>
                <a:t>2006</a:t>
              </a:r>
            </a:p>
            <a:p>
              <a:pPr>
                <a:spcAft>
                  <a:spcPts val="300"/>
                </a:spcAft>
              </a:pPr>
              <a:r>
                <a:rPr lang="en-AU" sz="1200" dirty="0" smtClean="0">
                  <a:solidFill>
                    <a:schemeClr val="tx1"/>
                  </a:solidFill>
                </a:rPr>
                <a:t>Health system reforms in South Australia; Country Health SA established.</a:t>
              </a:r>
              <a:endParaRPr lang="en-AU" sz="1200" dirty="0">
                <a:solidFill>
                  <a:schemeClr val="tx1"/>
                </a:solidFill>
              </a:endParaRPr>
            </a:p>
          </p:txBody>
        </p:sp>
      </p:grpSp>
      <p:sp>
        <p:nvSpPr>
          <p:cNvPr id="7" name="Bottom cover"/>
          <p:cNvSpPr/>
          <p:nvPr/>
        </p:nvSpPr>
        <p:spPr>
          <a:xfrm>
            <a:off x="539552" y="5085184"/>
            <a:ext cx="6912000" cy="1772816"/>
          </a:xfrm>
          <a:prstGeom prst="rect">
            <a:avLst/>
          </a:prstGeom>
          <a:gradFill>
            <a:gsLst>
              <a:gs pos="0">
                <a:schemeClr val="bg1">
                  <a:alpha val="0"/>
                </a:schemeClr>
              </a:gs>
              <a:gs pos="10000">
                <a:schemeClr val="bg1"/>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pic>
        <p:nvPicPr>
          <p:cNvPr id="70" name="Background" descr="PPT_HPC-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Top cover (gradient)"/>
          <p:cNvSpPr/>
          <p:nvPr/>
        </p:nvSpPr>
        <p:spPr>
          <a:xfrm rot="10800000">
            <a:off x="539552" y="-4"/>
            <a:ext cx="6912768" cy="2271471"/>
          </a:xfrm>
          <a:prstGeom prst="rect">
            <a:avLst/>
          </a:prstGeom>
          <a:gradFill>
            <a:gsLst>
              <a:gs pos="0">
                <a:schemeClr val="bg1">
                  <a:alpha val="0"/>
                </a:schemeClr>
              </a:gs>
              <a:gs pos="10000">
                <a:schemeClr val="bg1"/>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5" name="Heading"/>
          <p:cNvSpPr>
            <a:spLocks noGrp="1"/>
          </p:cNvSpPr>
          <p:nvPr>
            <p:ph type="title"/>
          </p:nvPr>
        </p:nvSpPr>
        <p:spPr/>
        <p:txBody>
          <a:bodyPr/>
          <a:lstStyle/>
          <a:p>
            <a:r>
              <a:rPr lang="en-AU" dirty="0" smtClean="0"/>
              <a:t>Context</a:t>
            </a:r>
            <a:endParaRPr lang="en-AU" dirty="0"/>
          </a:p>
        </p:txBody>
      </p:sp>
      <p:sp>
        <p:nvSpPr>
          <p:cNvPr id="6" name="Subheading"/>
          <p:cNvSpPr>
            <a:spLocks noGrp="1"/>
          </p:cNvSpPr>
          <p:nvPr>
            <p:ph idx="1"/>
          </p:nvPr>
        </p:nvSpPr>
        <p:spPr/>
        <p:txBody>
          <a:bodyPr/>
          <a:lstStyle/>
          <a:p>
            <a:r>
              <a:rPr lang="en-AU" dirty="0" smtClean="0"/>
              <a:t>Timeline</a:t>
            </a:r>
            <a:endParaRPr lang="en-AU" dirty="0"/>
          </a:p>
        </p:txBody>
      </p:sp>
    </p:spTree>
    <p:extLst>
      <p:ext uri="{BB962C8B-B14F-4D97-AF65-F5344CB8AC3E}">
        <p14:creationId xmlns:p14="http://schemas.microsoft.com/office/powerpoint/2010/main" val="783724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1" nodeType="withEffect">
                                  <p:stCondLst>
                                    <p:cond delay="0"/>
                                  </p:stCondLst>
                                  <p:childTnLst>
                                    <p:set>
                                      <p:cBhvr>
                                        <p:cTn id="6" dur="1" fill="hold">
                                          <p:stCondLst>
                                            <p:cond delay="0"/>
                                          </p:stCondLst>
                                        </p:cTn>
                                        <p:tgtEl>
                                          <p:spTgt spid="69"/>
                                        </p:tgtEl>
                                        <p:attrNameLst>
                                          <p:attrName>style.visibility</p:attrName>
                                        </p:attrNameLst>
                                      </p:cBhvr>
                                      <p:to>
                                        <p:strVal val="hidden"/>
                                      </p:to>
                                    </p:set>
                                  </p:childTnLst>
                                </p:cTn>
                              </p:par>
                              <p:par>
                                <p:cTn id="7" presetID="0" presetClass="path" presetSubtype="0" accel="50000" decel="50000" fill="hold" nodeType="withEffect">
                                  <p:stCondLst>
                                    <p:cond delay="0"/>
                                  </p:stCondLst>
                                  <p:childTnLst>
                                    <p:animMotion origin="layout" path="M -3.61111E-6 3.7037E-7 L 0.00017 -0.44027 " pathEditMode="relative" ptsTypes="AA">
                                      <p:cBhvr>
                                        <p:cTn id="8" dur="2000" fill="hold"/>
                                        <p:tgtEl>
                                          <p:spTgt spid="53"/>
                                        </p:tgtEl>
                                        <p:attrNameLst>
                                          <p:attrName>ppt_x</p:attrName>
                                          <p:attrName>ppt_y</p:attrName>
                                        </p:attrNameLst>
                                      </p:cBhvr>
                                    </p:animMotion>
                                  </p:childTnLst>
                                </p:cTn>
                              </p:par>
                            </p:childTnLst>
                          </p:cTn>
                        </p:par>
                        <p:par>
                          <p:cTn id="9" fill="hold">
                            <p:stCondLst>
                              <p:cond delay="2000"/>
                            </p:stCondLst>
                            <p:childTnLst>
                              <p:par>
                                <p:cTn id="10" presetID="1" presetClass="exit" presetSubtype="0" fill="hold" nodeType="afterEffect">
                                  <p:stCondLst>
                                    <p:cond delay="0"/>
                                  </p:stCondLst>
                                  <p:childTnLst>
                                    <p:set>
                                      <p:cBhvr>
                                        <p:cTn id="11" dur="1" fill="hold">
                                          <p:stCondLst>
                                            <p:cond delay="0"/>
                                          </p:stCondLst>
                                        </p:cTn>
                                        <p:tgtEl>
                                          <p:spTgt spid="53"/>
                                        </p:tgtEl>
                                        <p:attrNameLst>
                                          <p:attrName>style.visibility</p:attrName>
                                        </p:attrNameLst>
                                      </p:cBhvr>
                                      <p:to>
                                        <p:strVal val="hidden"/>
                                      </p:to>
                                    </p:set>
                                  </p:childTnLst>
                                </p:cTn>
                              </p:par>
                              <p:par>
                                <p:cTn id="12" presetID="1" presetClass="entr" presetSubtype="0" fill="hold" nodeType="withEffect">
                                  <p:stCondLst>
                                    <p:cond delay="0"/>
                                  </p:stCondLst>
                                  <p:childTnLst>
                                    <p:set>
                                      <p:cBhvr>
                                        <p:cTn id="13" dur="1" fill="hold">
                                          <p:stCondLst>
                                            <p:cond delay="0"/>
                                          </p:stCondLst>
                                        </p:cTn>
                                        <p:tgtEl>
                                          <p:spTgt spid="52"/>
                                        </p:tgtEl>
                                        <p:attrNameLst>
                                          <p:attrName>style.visibility</p:attrName>
                                        </p:attrNameLst>
                                      </p:cBhvr>
                                      <p:to>
                                        <p:strVal val="visible"/>
                                      </p:to>
                                    </p:set>
                                  </p:childTnLst>
                                </p:cTn>
                              </p:par>
                              <p:par>
                                <p:cTn id="14" presetID="1" presetClass="exit" presetSubtype="0" fill="hold" grpId="0" nodeType="withEffect">
                                  <p:stCondLst>
                                    <p:cond delay="0"/>
                                  </p:stCondLst>
                                  <p:childTnLst>
                                    <p:set>
                                      <p:cBhvr>
                                        <p:cTn id="15" dur="1" fill="hold">
                                          <p:stCondLst>
                                            <p:cond delay="0"/>
                                          </p:stCondLst>
                                        </p:cTn>
                                        <p:tgtEl>
                                          <p:spTgt spid="6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69"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954399"/>
            <a:ext cx="3597275" cy="3597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4"/>
          <p:cNvSpPr>
            <a:spLocks noGrp="1"/>
          </p:cNvSpPr>
          <p:nvPr>
            <p:ph type="title"/>
          </p:nvPr>
        </p:nvSpPr>
        <p:spPr/>
        <p:txBody>
          <a:bodyPr/>
          <a:lstStyle/>
          <a:p>
            <a:r>
              <a:rPr lang="en-AU" dirty="0" smtClean="0"/>
              <a:t>Context</a:t>
            </a:r>
            <a:endParaRPr lang="en-AU" dirty="0"/>
          </a:p>
        </p:txBody>
      </p:sp>
      <p:sp>
        <p:nvSpPr>
          <p:cNvPr id="6" name="Content Placeholder 5"/>
          <p:cNvSpPr>
            <a:spLocks noGrp="1"/>
          </p:cNvSpPr>
          <p:nvPr>
            <p:ph idx="1"/>
          </p:nvPr>
        </p:nvSpPr>
        <p:spPr/>
        <p:txBody>
          <a:bodyPr/>
          <a:lstStyle/>
          <a:p>
            <a:r>
              <a:rPr lang="en-AU" dirty="0" smtClean="0"/>
              <a:t>Aboriginal people in country South Australia</a:t>
            </a:r>
            <a:endParaRPr lang="en-AU" dirty="0"/>
          </a:p>
        </p:txBody>
      </p:sp>
      <p:sp>
        <p:nvSpPr>
          <p:cNvPr id="8" name="Content Placeholder 7"/>
          <p:cNvSpPr>
            <a:spLocks noGrp="1"/>
          </p:cNvSpPr>
          <p:nvPr>
            <p:ph idx="14"/>
          </p:nvPr>
        </p:nvSpPr>
        <p:spPr>
          <a:xfrm>
            <a:off x="3943350" y="1988840"/>
            <a:ext cx="3869010" cy="2232248"/>
          </a:xfrm>
        </p:spPr>
        <p:txBody>
          <a:bodyPr/>
          <a:lstStyle/>
          <a:p>
            <a:pPr marL="342900" indent="-342900">
              <a:buFont typeface="Calibri" panose="020F0502020204030204" pitchFamily="34" charset="0"/>
              <a:buChar char="&gt;"/>
            </a:pPr>
            <a:r>
              <a:rPr lang="en-AU" b="1" dirty="0" smtClean="0"/>
              <a:t>A third </a:t>
            </a:r>
            <a:r>
              <a:rPr lang="en-AU" dirty="0" smtClean="0"/>
              <a:t>of the state’s population lives in country SA</a:t>
            </a:r>
          </a:p>
          <a:p>
            <a:pPr marL="342900" indent="-342900">
              <a:buFont typeface="Calibri" panose="020F0502020204030204" pitchFamily="34" charset="0"/>
              <a:buChar char="&gt;"/>
            </a:pPr>
            <a:r>
              <a:rPr lang="en-AU" b="1" dirty="0" smtClean="0"/>
              <a:t>Half </a:t>
            </a:r>
            <a:r>
              <a:rPr lang="en-AU" dirty="0" smtClean="0"/>
              <a:t>of the Aboriginal population live in country SA</a:t>
            </a:r>
          </a:p>
          <a:p>
            <a:pPr marL="342900" indent="-342900">
              <a:buFont typeface="Calibri" panose="020F0502020204030204" pitchFamily="34" charset="0"/>
              <a:buChar char="&gt;"/>
            </a:pPr>
            <a:r>
              <a:rPr lang="en-AU" dirty="0" smtClean="0"/>
              <a:t>Health inequities</a:t>
            </a:r>
          </a:p>
          <a:p>
            <a:pPr marL="342900" indent="-342900">
              <a:buFont typeface="Calibri" panose="020F0502020204030204" pitchFamily="34" charset="0"/>
              <a:buChar char="&gt;"/>
            </a:pPr>
            <a:r>
              <a:rPr lang="en-AU" dirty="0" smtClean="0"/>
              <a:t>Including earlier death</a:t>
            </a:r>
          </a:p>
          <a:p>
            <a:pPr marL="342900" indent="-342900">
              <a:buFont typeface="Calibri" panose="020F0502020204030204" pitchFamily="34" charset="0"/>
              <a:buChar char="&gt;"/>
            </a:pPr>
            <a:endParaRPr lang="en-AU" dirty="0"/>
          </a:p>
          <a:p>
            <a:pPr marL="342900" indent="-342900">
              <a:buFont typeface="Calibri" panose="020F0502020204030204" pitchFamily="34" charset="0"/>
              <a:buChar char="&gt;"/>
            </a:pPr>
            <a:endParaRPr lang="en-AU" dirty="0" smtClean="0"/>
          </a:p>
          <a:p>
            <a:pPr marL="342900" indent="-342900">
              <a:buFont typeface="Calibri" panose="020F0502020204030204" pitchFamily="34" charset="0"/>
              <a:buChar char="&gt;"/>
            </a:pPr>
            <a:endParaRPr lang="en-AU" dirty="0"/>
          </a:p>
          <a:p>
            <a:pPr marL="342900" indent="-342900">
              <a:buFont typeface="Calibri" panose="020F0502020204030204" pitchFamily="34" charset="0"/>
              <a:buChar char="&gt;"/>
            </a:pPr>
            <a:endParaRPr lang="en-AU" dirty="0" smtClean="0"/>
          </a:p>
          <a:p>
            <a:pPr marL="342900" indent="-342900">
              <a:buFont typeface="Calibri" panose="020F0502020204030204" pitchFamily="34" charset="0"/>
              <a:buChar char="&gt;"/>
            </a:pPr>
            <a:endParaRPr lang="en-AU" dirty="0"/>
          </a:p>
          <a:p>
            <a:pPr marL="342900" indent="-342900">
              <a:buFont typeface="Calibri" panose="020F0502020204030204" pitchFamily="34" charset="0"/>
              <a:buChar char="&gt;"/>
            </a:pPr>
            <a:endParaRPr lang="en-AU" dirty="0" smtClean="0"/>
          </a:p>
        </p:txBody>
      </p:sp>
      <p:sp>
        <p:nvSpPr>
          <p:cNvPr id="2" name="TextBox 1"/>
          <p:cNvSpPr txBox="1"/>
          <p:nvPr/>
        </p:nvSpPr>
        <p:spPr>
          <a:xfrm>
            <a:off x="3943350" y="4437112"/>
            <a:ext cx="3714750" cy="775291"/>
          </a:xfrm>
          <a:prstGeom prst="rect">
            <a:avLst/>
          </a:prstGeom>
          <a:noFill/>
        </p:spPr>
        <p:txBody>
          <a:bodyPr wrap="square" lIns="0" tIns="0" rIns="0" bIns="0" rtlCol="0">
            <a:noAutofit/>
          </a:bodyPr>
          <a:lstStyle/>
          <a:p>
            <a:r>
              <a:rPr lang="en-AU" sz="800" kern="800" dirty="0" smtClean="0"/>
              <a:t>Based </a:t>
            </a:r>
            <a:r>
              <a:rPr lang="en-AU" sz="800" kern="800" dirty="0"/>
              <a:t>on </a:t>
            </a:r>
            <a:r>
              <a:rPr lang="en-AU" sz="800" kern="800" dirty="0" smtClean="0"/>
              <a:t>Australian </a:t>
            </a:r>
            <a:r>
              <a:rPr lang="en-AU" sz="800" kern="800" dirty="0"/>
              <a:t>Bureau of </a:t>
            </a:r>
            <a:r>
              <a:rPr lang="en-AU" sz="800" kern="800" dirty="0" smtClean="0"/>
              <a:t>Statistics data, </a:t>
            </a:r>
            <a:r>
              <a:rPr lang="en-AU" sz="800" kern="800" dirty="0"/>
              <a:t>2018. Extract from database 'B07 Indigenous Status by Age by Sex', </a:t>
            </a:r>
            <a:r>
              <a:rPr lang="en-AU" sz="800" i="1" kern="800" dirty="0"/>
              <a:t>ABS.stat</a:t>
            </a:r>
            <a:r>
              <a:rPr lang="en-AU" sz="800" kern="800" dirty="0"/>
              <a:t>, generated 08 August </a:t>
            </a:r>
            <a:r>
              <a:rPr lang="en-AU" sz="800" kern="800" dirty="0" smtClean="0"/>
              <a:t>2018.</a:t>
            </a:r>
          </a:p>
          <a:p>
            <a:endParaRPr lang="en-AU" sz="300" kern="800" dirty="0" smtClean="0"/>
          </a:p>
          <a:p>
            <a:r>
              <a:rPr lang="en-AU" sz="800" kern="800" dirty="0" smtClean="0"/>
              <a:t>Based on Australian Bureau of Statistics data, 2017. 'Statistical Area Level 3 2016 to Primary Health Network 2017', </a:t>
            </a:r>
            <a:r>
              <a:rPr lang="en-AU" sz="800" i="1" kern="800" dirty="0" smtClean="0"/>
              <a:t>ASGS Geographic Correspondences (2016)</a:t>
            </a:r>
            <a:r>
              <a:rPr lang="en-AU" sz="800" kern="800" dirty="0" smtClean="0"/>
              <a:t>. ABS Geospatial Solutions.</a:t>
            </a:r>
            <a:endParaRPr lang="en-AU" sz="800" kern="800" dirty="0"/>
          </a:p>
        </p:txBody>
      </p:sp>
    </p:spTree>
    <p:extLst>
      <p:ext uri="{BB962C8B-B14F-4D97-AF65-F5344CB8AC3E}">
        <p14:creationId xmlns:p14="http://schemas.microsoft.com/office/powerpoint/2010/main" val="4040664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dirty="0" smtClean="0"/>
              <a:t>The review</a:t>
            </a:r>
            <a:endParaRPr lang="en-AU" dirty="0"/>
          </a:p>
        </p:txBody>
      </p:sp>
    </p:spTree>
    <p:extLst>
      <p:ext uri="{BB962C8B-B14F-4D97-AF65-F5344CB8AC3E}">
        <p14:creationId xmlns:p14="http://schemas.microsoft.com/office/powerpoint/2010/main" val="2998811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AU" dirty="0" smtClean="0"/>
              <a:t>The review</a:t>
            </a:r>
            <a:endParaRPr lang="en-AU" dirty="0"/>
          </a:p>
        </p:txBody>
      </p:sp>
      <p:sp>
        <p:nvSpPr>
          <p:cNvPr id="12" name="Content Placeholder 11"/>
          <p:cNvSpPr>
            <a:spLocks noGrp="1"/>
          </p:cNvSpPr>
          <p:nvPr>
            <p:ph idx="1"/>
          </p:nvPr>
        </p:nvSpPr>
        <p:spPr/>
        <p:txBody>
          <a:bodyPr/>
          <a:lstStyle/>
          <a:p>
            <a:r>
              <a:rPr lang="en-AU" dirty="0" smtClean="0"/>
              <a:t>Objectives</a:t>
            </a:r>
            <a:endParaRPr lang="en-AU" dirty="0"/>
          </a:p>
        </p:txBody>
      </p:sp>
      <p:sp>
        <p:nvSpPr>
          <p:cNvPr id="13" name="Content Placeholder 12"/>
          <p:cNvSpPr>
            <a:spLocks noGrp="1"/>
          </p:cNvSpPr>
          <p:nvPr>
            <p:ph idx="13"/>
          </p:nvPr>
        </p:nvSpPr>
        <p:spPr/>
        <p:txBody>
          <a:bodyPr/>
          <a:lstStyle/>
          <a:p>
            <a:r>
              <a:rPr lang="en-AU" dirty="0" smtClean="0"/>
              <a:t>How </a:t>
            </a:r>
            <a:r>
              <a:rPr lang="en-AU" dirty="0"/>
              <a:t>successful has the Strategy been in </a:t>
            </a:r>
            <a:r>
              <a:rPr lang="en-AU" b="1" dirty="0"/>
              <a:t>influencing change </a:t>
            </a:r>
            <a:r>
              <a:rPr lang="en-AU" dirty="0"/>
              <a:t>in the short </a:t>
            </a:r>
            <a:r>
              <a:rPr lang="en-AU" dirty="0" smtClean="0"/>
              <a:t>term?</a:t>
            </a:r>
          </a:p>
          <a:p>
            <a:r>
              <a:rPr lang="en-AU" dirty="0" smtClean="0"/>
              <a:t>What </a:t>
            </a:r>
            <a:r>
              <a:rPr lang="en-AU" dirty="0"/>
              <a:t>are the </a:t>
            </a:r>
            <a:r>
              <a:rPr lang="en-AU" b="1" dirty="0"/>
              <a:t>remaining gaps </a:t>
            </a:r>
            <a:r>
              <a:rPr lang="en-AU" dirty="0"/>
              <a:t>in consumer and community engagement activities that would be expected </a:t>
            </a:r>
            <a:r>
              <a:rPr lang="en-AU" b="1" dirty="0"/>
              <a:t>to achieve the Strategy’s stated aims</a:t>
            </a:r>
            <a:r>
              <a:rPr lang="en-AU" dirty="0"/>
              <a:t> in the short </a:t>
            </a:r>
            <a:r>
              <a:rPr lang="en-AU" dirty="0" smtClean="0"/>
              <a:t>term?</a:t>
            </a:r>
          </a:p>
          <a:p>
            <a:r>
              <a:rPr lang="en-AU" dirty="0" smtClean="0"/>
              <a:t>What </a:t>
            </a:r>
            <a:r>
              <a:rPr lang="en-AU" dirty="0"/>
              <a:t>are they </a:t>
            </a:r>
            <a:r>
              <a:rPr lang="en-AU" b="1" dirty="0"/>
              <a:t>key and emerging areas for future focus </a:t>
            </a:r>
            <a:r>
              <a:rPr lang="en-AU" dirty="0"/>
              <a:t>that will improve the chances of achieving medium and long-term outcomes?</a:t>
            </a:r>
          </a:p>
          <a:p>
            <a:endParaRPr lang="en-AU" dirty="0"/>
          </a:p>
        </p:txBody>
      </p:sp>
    </p:spTree>
    <p:extLst>
      <p:ext uri="{BB962C8B-B14F-4D97-AF65-F5344CB8AC3E}">
        <p14:creationId xmlns:p14="http://schemas.microsoft.com/office/powerpoint/2010/main" val="303492150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AU" dirty="0" smtClean="0"/>
              <a:t>The review</a:t>
            </a:r>
            <a:endParaRPr lang="en-AU" dirty="0"/>
          </a:p>
        </p:txBody>
      </p:sp>
      <p:sp>
        <p:nvSpPr>
          <p:cNvPr id="12" name="Content Placeholder 11"/>
          <p:cNvSpPr>
            <a:spLocks noGrp="1"/>
          </p:cNvSpPr>
          <p:nvPr>
            <p:ph idx="1"/>
          </p:nvPr>
        </p:nvSpPr>
        <p:spPr/>
        <p:txBody>
          <a:bodyPr/>
          <a:lstStyle/>
          <a:p>
            <a:r>
              <a:rPr lang="en-AU" dirty="0" smtClean="0"/>
              <a:t>Governance</a:t>
            </a:r>
            <a:endParaRPr lang="en-AU" dirty="0"/>
          </a:p>
        </p:txBody>
      </p:sp>
      <p:sp>
        <p:nvSpPr>
          <p:cNvPr id="13" name="Content Placeholder 12"/>
          <p:cNvSpPr>
            <a:spLocks noGrp="1"/>
          </p:cNvSpPr>
          <p:nvPr>
            <p:ph idx="13"/>
          </p:nvPr>
        </p:nvSpPr>
        <p:spPr/>
        <p:txBody>
          <a:bodyPr/>
          <a:lstStyle/>
          <a:p>
            <a:r>
              <a:rPr lang="en-AU" dirty="0" smtClean="0"/>
              <a:t>Health Performance Council</a:t>
            </a:r>
          </a:p>
          <a:p>
            <a:pPr lvl="1"/>
            <a:r>
              <a:rPr lang="en-AU" dirty="0" smtClean="0"/>
              <a:t>Project owner</a:t>
            </a:r>
            <a:endParaRPr lang="en-AU" dirty="0"/>
          </a:p>
        </p:txBody>
      </p:sp>
    </p:spTree>
    <p:extLst>
      <p:ext uri="{BB962C8B-B14F-4D97-AF65-F5344CB8AC3E}">
        <p14:creationId xmlns:p14="http://schemas.microsoft.com/office/powerpoint/2010/main" val="371013762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AU" dirty="0" smtClean="0"/>
              <a:t>The review</a:t>
            </a:r>
            <a:endParaRPr lang="en-AU" dirty="0"/>
          </a:p>
        </p:txBody>
      </p:sp>
      <p:sp>
        <p:nvSpPr>
          <p:cNvPr id="12" name="Content Placeholder 11"/>
          <p:cNvSpPr>
            <a:spLocks noGrp="1"/>
          </p:cNvSpPr>
          <p:nvPr>
            <p:ph idx="1"/>
          </p:nvPr>
        </p:nvSpPr>
        <p:spPr/>
        <p:txBody>
          <a:bodyPr/>
          <a:lstStyle/>
          <a:p>
            <a:r>
              <a:rPr lang="en-AU" dirty="0" smtClean="0"/>
              <a:t>Governance</a:t>
            </a:r>
            <a:endParaRPr lang="en-AU" dirty="0"/>
          </a:p>
        </p:txBody>
      </p:sp>
      <p:sp>
        <p:nvSpPr>
          <p:cNvPr id="13" name="Content Placeholder 12"/>
          <p:cNvSpPr>
            <a:spLocks noGrp="1"/>
          </p:cNvSpPr>
          <p:nvPr>
            <p:ph idx="13"/>
          </p:nvPr>
        </p:nvSpPr>
        <p:spPr/>
        <p:txBody>
          <a:bodyPr/>
          <a:lstStyle/>
          <a:p>
            <a:r>
              <a:rPr lang="en-AU" dirty="0" smtClean="0">
                <a:solidFill>
                  <a:schemeClr val="tx1">
                    <a:lumMod val="50000"/>
                    <a:lumOff val="50000"/>
                  </a:schemeClr>
                </a:solidFill>
              </a:rPr>
              <a:t>Health Performance Council</a:t>
            </a:r>
          </a:p>
          <a:p>
            <a:r>
              <a:rPr lang="en-AU" dirty="0" smtClean="0"/>
              <a:t>Advisory group: co-design, co-production</a:t>
            </a:r>
          </a:p>
          <a:p>
            <a:pPr lvl="1"/>
            <a:r>
              <a:rPr lang="en-AU" dirty="0"/>
              <a:t>Chair: Professor Lisa Jackson Pulver AM, a proud Wiradjuri Koori woman and HPC member</a:t>
            </a:r>
          </a:p>
          <a:p>
            <a:pPr lvl="1"/>
            <a:r>
              <a:rPr lang="en-AU" dirty="0"/>
              <a:t>Aboriginal Health Council of SA</a:t>
            </a:r>
          </a:p>
          <a:p>
            <a:pPr lvl="1"/>
            <a:r>
              <a:rPr lang="en-AU" dirty="0"/>
              <a:t>Council of Aboriginal Elders of SA</a:t>
            </a:r>
          </a:p>
          <a:p>
            <a:pPr lvl="1"/>
            <a:r>
              <a:rPr lang="en-AU" dirty="0"/>
              <a:t>Country Health’s Aboriginal ‘Experts by Experience’</a:t>
            </a:r>
          </a:p>
          <a:p>
            <a:pPr lvl="1"/>
            <a:r>
              <a:rPr lang="en-AU" dirty="0"/>
              <a:t>Country Health executive (Aboriginal Heath Directorate)</a:t>
            </a:r>
          </a:p>
          <a:p>
            <a:pPr lvl="1"/>
            <a:r>
              <a:rPr lang="en-AU" dirty="0"/>
              <a:t>SA Health (Aboriginal Health </a:t>
            </a:r>
            <a:r>
              <a:rPr lang="en-AU" dirty="0" smtClean="0"/>
              <a:t>branch)</a:t>
            </a:r>
            <a:endParaRPr lang="en-AU" dirty="0"/>
          </a:p>
        </p:txBody>
      </p:sp>
    </p:spTree>
    <p:extLst>
      <p:ext uri="{BB962C8B-B14F-4D97-AF65-F5344CB8AC3E}">
        <p14:creationId xmlns:p14="http://schemas.microsoft.com/office/powerpoint/2010/main" val="1110742933"/>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Acknowledgement</a:t>
            </a:r>
            <a:endParaRPr lang="en-AU" dirty="0"/>
          </a:p>
        </p:txBody>
      </p:sp>
      <p:sp>
        <p:nvSpPr>
          <p:cNvPr id="3" name="Content Placeholder 2"/>
          <p:cNvSpPr>
            <a:spLocks noGrp="1"/>
          </p:cNvSpPr>
          <p:nvPr>
            <p:ph idx="1"/>
          </p:nvPr>
        </p:nvSpPr>
        <p:spPr/>
        <p:txBody>
          <a:bodyPr/>
          <a:lstStyle/>
          <a:p>
            <a:pPr marL="0" indent="0">
              <a:buNone/>
            </a:pPr>
            <a:r>
              <a:rPr lang="en-AU" dirty="0" smtClean="0"/>
              <a:t>We acknowledge </a:t>
            </a:r>
            <a:r>
              <a:rPr lang="en-AU" dirty="0"/>
              <a:t>all the Aboriginal peoples of South Australia, the complexity and diversity of their communities and that each has its own beliefs and practices. We recognise their cultural authority and respect their enduring spiritual relationship with their countries</a:t>
            </a:r>
            <a:r>
              <a:rPr lang="en-AU" dirty="0" smtClean="0"/>
              <a:t>.</a:t>
            </a:r>
          </a:p>
          <a:p>
            <a:pPr marL="0" indent="0">
              <a:buNone/>
            </a:pPr>
            <a:endParaRPr lang="en-AU" dirty="0" smtClean="0"/>
          </a:p>
          <a:p>
            <a:pPr marL="0" indent="0">
              <a:buNone/>
            </a:pPr>
            <a:r>
              <a:rPr lang="en-AU" dirty="0"/>
              <a:t>We </a:t>
            </a:r>
            <a:r>
              <a:rPr lang="en-AU" dirty="0" smtClean="0"/>
              <a:t>are grateful </a:t>
            </a:r>
            <a:r>
              <a:rPr lang="en-AU" dirty="0"/>
              <a:t>to </a:t>
            </a:r>
            <a:r>
              <a:rPr lang="en-AU" dirty="0" smtClean="0"/>
              <a:t>everyone who helped us with this review by giving so </a:t>
            </a:r>
            <a:r>
              <a:rPr lang="en-AU" dirty="0"/>
              <a:t>generously </a:t>
            </a:r>
            <a:r>
              <a:rPr lang="en-AU" dirty="0" smtClean="0"/>
              <a:t>of their </a:t>
            </a:r>
            <a:r>
              <a:rPr lang="en-AU" dirty="0"/>
              <a:t>time, knowledge and experience.</a:t>
            </a:r>
            <a:endParaRPr lang="en-AU" dirty="0" smtClean="0"/>
          </a:p>
        </p:txBody>
      </p:sp>
    </p:spTree>
    <p:extLst>
      <p:ext uri="{BB962C8B-B14F-4D97-AF65-F5344CB8AC3E}">
        <p14:creationId xmlns:p14="http://schemas.microsoft.com/office/powerpoint/2010/main" val="308419534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AU" dirty="0" smtClean="0"/>
              <a:t>The review</a:t>
            </a:r>
            <a:endParaRPr lang="en-AU" dirty="0"/>
          </a:p>
        </p:txBody>
      </p:sp>
      <p:sp>
        <p:nvSpPr>
          <p:cNvPr id="12" name="Content Placeholder 11"/>
          <p:cNvSpPr>
            <a:spLocks noGrp="1"/>
          </p:cNvSpPr>
          <p:nvPr>
            <p:ph idx="1"/>
          </p:nvPr>
        </p:nvSpPr>
        <p:spPr/>
        <p:txBody>
          <a:bodyPr/>
          <a:lstStyle/>
          <a:p>
            <a:r>
              <a:rPr lang="en-AU" dirty="0" smtClean="0"/>
              <a:t>Governance</a:t>
            </a:r>
            <a:endParaRPr lang="en-AU" dirty="0"/>
          </a:p>
        </p:txBody>
      </p:sp>
      <p:sp>
        <p:nvSpPr>
          <p:cNvPr id="13" name="Content Placeholder 12"/>
          <p:cNvSpPr>
            <a:spLocks noGrp="1"/>
          </p:cNvSpPr>
          <p:nvPr>
            <p:ph idx="13"/>
          </p:nvPr>
        </p:nvSpPr>
        <p:spPr/>
        <p:txBody>
          <a:bodyPr/>
          <a:lstStyle/>
          <a:p>
            <a:r>
              <a:rPr lang="en-AU" dirty="0" smtClean="0">
                <a:solidFill>
                  <a:schemeClr val="tx1">
                    <a:lumMod val="50000"/>
                    <a:lumOff val="50000"/>
                  </a:schemeClr>
                </a:solidFill>
              </a:rPr>
              <a:t>Health Performance Council</a:t>
            </a:r>
          </a:p>
          <a:p>
            <a:r>
              <a:rPr lang="en-AU" dirty="0" smtClean="0">
                <a:solidFill>
                  <a:schemeClr val="tx1">
                    <a:lumMod val="50000"/>
                    <a:lumOff val="50000"/>
                  </a:schemeClr>
                </a:solidFill>
              </a:rPr>
              <a:t>Advisory group</a:t>
            </a:r>
          </a:p>
          <a:p>
            <a:r>
              <a:rPr lang="en-AU" dirty="0" smtClean="0"/>
              <a:t>Secretariat: project management and day-to-day operation</a:t>
            </a:r>
            <a:endParaRPr lang="en-AU" dirty="0"/>
          </a:p>
        </p:txBody>
      </p:sp>
    </p:spTree>
    <p:extLst>
      <p:ext uri="{BB962C8B-B14F-4D97-AF65-F5344CB8AC3E}">
        <p14:creationId xmlns:p14="http://schemas.microsoft.com/office/powerpoint/2010/main" val="3006706448"/>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AU" dirty="0"/>
              <a:t>The review</a:t>
            </a:r>
          </a:p>
        </p:txBody>
      </p:sp>
      <p:sp>
        <p:nvSpPr>
          <p:cNvPr id="12" name="Content Placeholder 11"/>
          <p:cNvSpPr>
            <a:spLocks noGrp="1"/>
          </p:cNvSpPr>
          <p:nvPr>
            <p:ph idx="1"/>
          </p:nvPr>
        </p:nvSpPr>
        <p:spPr/>
        <p:txBody>
          <a:bodyPr/>
          <a:lstStyle/>
          <a:p>
            <a:r>
              <a:rPr lang="en-AU" dirty="0" smtClean="0"/>
              <a:t>Governance</a:t>
            </a:r>
            <a:endParaRPr lang="en-AU" dirty="0"/>
          </a:p>
        </p:txBody>
      </p:sp>
      <p:sp>
        <p:nvSpPr>
          <p:cNvPr id="13" name="Content Placeholder 12"/>
          <p:cNvSpPr>
            <a:spLocks noGrp="1"/>
          </p:cNvSpPr>
          <p:nvPr>
            <p:ph idx="13"/>
          </p:nvPr>
        </p:nvSpPr>
        <p:spPr/>
        <p:txBody>
          <a:bodyPr/>
          <a:lstStyle/>
          <a:p>
            <a:r>
              <a:rPr lang="en-AU" dirty="0" smtClean="0">
                <a:solidFill>
                  <a:schemeClr val="tx1">
                    <a:lumMod val="50000"/>
                    <a:lumOff val="50000"/>
                  </a:schemeClr>
                </a:solidFill>
              </a:rPr>
              <a:t>Health Performance Council</a:t>
            </a:r>
          </a:p>
          <a:p>
            <a:r>
              <a:rPr lang="en-AU" dirty="0" smtClean="0">
                <a:solidFill>
                  <a:schemeClr val="tx1">
                    <a:lumMod val="50000"/>
                    <a:lumOff val="50000"/>
                  </a:schemeClr>
                </a:solidFill>
              </a:rPr>
              <a:t>Advisory group</a:t>
            </a:r>
          </a:p>
          <a:p>
            <a:r>
              <a:rPr lang="en-AU" dirty="0" smtClean="0">
                <a:solidFill>
                  <a:schemeClr val="tx1">
                    <a:lumMod val="50000"/>
                    <a:lumOff val="50000"/>
                  </a:schemeClr>
                </a:solidFill>
              </a:rPr>
              <a:t>Secretariat: project management and day-to-day operation</a:t>
            </a:r>
          </a:p>
          <a:p>
            <a:r>
              <a:rPr lang="en-AU" dirty="0" smtClean="0"/>
              <a:t>External ethical and scientific oversight</a:t>
            </a:r>
          </a:p>
          <a:p>
            <a:pPr lvl="1"/>
            <a:r>
              <a:rPr lang="en-AU" dirty="0" smtClean="0"/>
              <a:t>Department for Health and Wellbeing Human Research Ethics Committee</a:t>
            </a:r>
          </a:p>
          <a:p>
            <a:pPr lvl="1"/>
            <a:r>
              <a:rPr lang="en-AU" dirty="0" smtClean="0"/>
              <a:t>Considered also by Aboriginal Health Research Ethics Committee – no oversight required</a:t>
            </a:r>
            <a:endParaRPr lang="en-AU" dirty="0"/>
          </a:p>
        </p:txBody>
      </p:sp>
    </p:spTree>
    <p:extLst>
      <p:ext uri="{BB962C8B-B14F-4D97-AF65-F5344CB8AC3E}">
        <p14:creationId xmlns:p14="http://schemas.microsoft.com/office/powerpoint/2010/main" val="3578792977"/>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dirty="0" smtClean="0"/>
              <a:t>Methods</a:t>
            </a:r>
            <a:endParaRPr lang="en-AU" dirty="0"/>
          </a:p>
        </p:txBody>
      </p:sp>
    </p:spTree>
    <p:extLst>
      <p:ext uri="{BB962C8B-B14F-4D97-AF65-F5344CB8AC3E}">
        <p14:creationId xmlns:p14="http://schemas.microsoft.com/office/powerpoint/2010/main" val="25492981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AU" dirty="0" smtClean="0"/>
              <a:t>Design</a:t>
            </a:r>
            <a:endParaRPr lang="en-AU" dirty="0"/>
          </a:p>
        </p:txBody>
      </p:sp>
      <p:sp>
        <p:nvSpPr>
          <p:cNvPr id="12" name="Content Placeholder 11"/>
          <p:cNvSpPr>
            <a:spLocks noGrp="1"/>
          </p:cNvSpPr>
          <p:nvPr>
            <p:ph idx="1"/>
          </p:nvPr>
        </p:nvSpPr>
        <p:spPr/>
        <p:txBody>
          <a:bodyPr/>
          <a:lstStyle/>
          <a:p>
            <a:r>
              <a:rPr lang="en-AU" dirty="0" smtClean="0"/>
              <a:t>Advisory Group</a:t>
            </a:r>
            <a:endParaRPr lang="en-AU" dirty="0"/>
          </a:p>
        </p:txBody>
      </p:sp>
      <p:sp>
        <p:nvSpPr>
          <p:cNvPr id="13" name="Content Placeholder 12"/>
          <p:cNvSpPr>
            <a:spLocks noGrp="1"/>
          </p:cNvSpPr>
          <p:nvPr>
            <p:ph idx="13"/>
          </p:nvPr>
        </p:nvSpPr>
        <p:spPr/>
        <p:txBody>
          <a:bodyPr/>
          <a:lstStyle/>
          <a:p>
            <a:r>
              <a:rPr lang="en-AU" dirty="0" smtClean="0"/>
              <a:t>Co-design; co-production</a:t>
            </a:r>
          </a:p>
          <a:p>
            <a:r>
              <a:rPr lang="en-AU" dirty="0" smtClean="0"/>
              <a:t>Experts by Experience at the centre</a:t>
            </a:r>
          </a:p>
          <a:p>
            <a:pPr lvl="1"/>
            <a:r>
              <a:rPr lang="en-AU" dirty="0" smtClean="0"/>
              <a:t>Because </a:t>
            </a:r>
            <a:r>
              <a:rPr lang="en-AU" dirty="0"/>
              <a:t>t</a:t>
            </a:r>
            <a:r>
              <a:rPr lang="en-AU" dirty="0" smtClean="0"/>
              <a:t>he Strategy is really about them</a:t>
            </a:r>
          </a:p>
          <a:p>
            <a:pPr lvl="1"/>
            <a:endParaRPr lang="en-AU" dirty="0"/>
          </a:p>
        </p:txBody>
      </p:sp>
    </p:spTree>
    <p:extLst>
      <p:ext uri="{BB962C8B-B14F-4D97-AF65-F5344CB8AC3E}">
        <p14:creationId xmlns:p14="http://schemas.microsoft.com/office/powerpoint/2010/main" val="19702481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dirty="0" smtClean="0"/>
              <a:t>Design</a:t>
            </a:r>
            <a:endParaRPr lang="en-AU" dirty="0"/>
          </a:p>
        </p:txBody>
      </p:sp>
      <p:sp>
        <p:nvSpPr>
          <p:cNvPr id="5" name="Content Placeholder 4"/>
          <p:cNvSpPr>
            <a:spLocks noGrp="1"/>
          </p:cNvSpPr>
          <p:nvPr>
            <p:ph idx="1"/>
          </p:nvPr>
        </p:nvSpPr>
        <p:spPr/>
        <p:txBody>
          <a:bodyPr/>
          <a:lstStyle/>
          <a:p>
            <a:r>
              <a:rPr lang="en-AU" dirty="0" smtClean="0"/>
              <a:t>Preliminary work</a:t>
            </a:r>
            <a:endParaRPr lang="en-AU" dirty="0"/>
          </a:p>
        </p:txBody>
      </p:sp>
      <p:sp>
        <p:nvSpPr>
          <p:cNvPr id="6" name="Content Placeholder 5"/>
          <p:cNvSpPr>
            <a:spLocks noGrp="1"/>
          </p:cNvSpPr>
          <p:nvPr>
            <p:ph idx="13"/>
          </p:nvPr>
        </p:nvSpPr>
        <p:spPr/>
        <p:txBody>
          <a:bodyPr/>
          <a:lstStyle/>
          <a:p>
            <a:r>
              <a:rPr lang="en-AU" dirty="0" smtClean="0"/>
              <a:t>Determined project </a:t>
            </a:r>
            <a:r>
              <a:rPr lang="en-AU" dirty="0"/>
              <a:t>specification</a:t>
            </a:r>
          </a:p>
          <a:p>
            <a:r>
              <a:rPr lang="en-AU" dirty="0" smtClean="0"/>
              <a:t>Considered impact </a:t>
            </a:r>
            <a:r>
              <a:rPr lang="en-AU" dirty="0"/>
              <a:t>of </a:t>
            </a:r>
            <a:r>
              <a:rPr lang="en-AU" dirty="0" smtClean="0"/>
              <a:t>project:</a:t>
            </a:r>
          </a:p>
          <a:p>
            <a:pPr lvl="1"/>
            <a:r>
              <a:rPr lang="en-AU" dirty="0" smtClean="0"/>
              <a:t>Aboriginal </a:t>
            </a:r>
            <a:r>
              <a:rPr lang="en-AU" dirty="0"/>
              <a:t>Health Impact </a:t>
            </a:r>
            <a:r>
              <a:rPr lang="en-AU" dirty="0" smtClean="0"/>
              <a:t>Statement</a:t>
            </a:r>
          </a:p>
          <a:p>
            <a:r>
              <a:rPr lang="en-AU" dirty="0" smtClean="0"/>
              <a:t>Reflected respectful research considerations:</a:t>
            </a:r>
          </a:p>
          <a:p>
            <a:pPr lvl="1"/>
            <a:r>
              <a:rPr lang="en-AU" dirty="0" smtClean="0"/>
              <a:t>SA Aboriginal Health Research Accord</a:t>
            </a:r>
          </a:p>
          <a:p>
            <a:pPr lvl="1"/>
            <a:endParaRPr lang="en-AU" dirty="0"/>
          </a:p>
        </p:txBody>
      </p:sp>
    </p:spTree>
    <p:extLst>
      <p:ext uri="{BB962C8B-B14F-4D97-AF65-F5344CB8AC3E}">
        <p14:creationId xmlns:p14="http://schemas.microsoft.com/office/powerpoint/2010/main" val="370677571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Design</a:t>
            </a:r>
            <a:endParaRPr lang="en-AU" dirty="0"/>
          </a:p>
        </p:txBody>
      </p:sp>
      <p:sp>
        <p:nvSpPr>
          <p:cNvPr id="3" name="Content Placeholder 2"/>
          <p:cNvSpPr>
            <a:spLocks noGrp="1"/>
          </p:cNvSpPr>
          <p:nvPr>
            <p:ph idx="1"/>
          </p:nvPr>
        </p:nvSpPr>
        <p:spPr/>
        <p:txBody>
          <a:bodyPr/>
          <a:lstStyle/>
          <a:p>
            <a:r>
              <a:rPr lang="en-AU" dirty="0" smtClean="0"/>
              <a:t>Studied the Strategy</a:t>
            </a:r>
            <a:endParaRPr lang="en-AU" dirty="0"/>
          </a:p>
        </p:txBody>
      </p:sp>
      <p:sp>
        <p:nvSpPr>
          <p:cNvPr id="4" name="Content Placeholder 3"/>
          <p:cNvSpPr>
            <a:spLocks noGrp="1"/>
          </p:cNvSpPr>
          <p:nvPr>
            <p:ph idx="13"/>
          </p:nvPr>
        </p:nvSpPr>
        <p:spPr/>
        <p:txBody>
          <a:bodyPr/>
          <a:lstStyle/>
          <a:p>
            <a:r>
              <a:rPr lang="en-AU" dirty="0" smtClean="0"/>
              <a:t>Found no evidence of any formal ‘theory of change’</a:t>
            </a:r>
          </a:p>
          <a:p>
            <a:r>
              <a:rPr lang="en-AU" dirty="0" smtClean="0"/>
              <a:t>Inferred intended outcomes</a:t>
            </a:r>
          </a:p>
          <a:p>
            <a:r>
              <a:rPr lang="en-AU" dirty="0"/>
              <a:t>Developed a logic </a:t>
            </a:r>
            <a:r>
              <a:rPr lang="en-AU" dirty="0" smtClean="0"/>
              <a:t>model</a:t>
            </a:r>
          </a:p>
          <a:p>
            <a:r>
              <a:rPr lang="en-AU" dirty="0" smtClean="0"/>
              <a:t>Determined review objectives</a:t>
            </a:r>
            <a:endParaRPr lang="en-AU" dirty="0"/>
          </a:p>
        </p:txBody>
      </p:sp>
    </p:spTree>
    <p:extLst>
      <p:ext uri="{BB962C8B-B14F-4D97-AF65-F5344CB8AC3E}">
        <p14:creationId xmlns:p14="http://schemas.microsoft.com/office/powerpoint/2010/main" val="161699718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2051720" y="1412776"/>
            <a:ext cx="5400600" cy="408623"/>
          </a:xfrm>
          <a:prstGeom prst="roundRect">
            <a:avLst/>
          </a:prstGeom>
          <a:solidFill>
            <a:schemeClr val="accent2"/>
          </a:solidFill>
          <a:ln w="12700"/>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AU" dirty="0" smtClean="0"/>
              <a:t>SA Aboriginal community members</a:t>
            </a:r>
            <a:endParaRPr lang="en-AU" dirty="0"/>
          </a:p>
        </p:txBody>
      </p:sp>
      <p:sp>
        <p:nvSpPr>
          <p:cNvPr id="5" name="Title 4"/>
          <p:cNvSpPr>
            <a:spLocks noGrp="1"/>
          </p:cNvSpPr>
          <p:nvPr>
            <p:ph type="title"/>
          </p:nvPr>
        </p:nvSpPr>
        <p:spPr/>
        <p:txBody>
          <a:bodyPr/>
          <a:lstStyle/>
          <a:p>
            <a:r>
              <a:rPr lang="en-AU" dirty="0" smtClean="0"/>
              <a:t>Logic model</a:t>
            </a:r>
            <a:endParaRPr lang="en-AU" dirty="0"/>
          </a:p>
        </p:txBody>
      </p:sp>
      <p:sp>
        <p:nvSpPr>
          <p:cNvPr id="11" name="Rounded Rectangle 10"/>
          <p:cNvSpPr/>
          <p:nvPr/>
        </p:nvSpPr>
        <p:spPr>
          <a:xfrm>
            <a:off x="2051720" y="4104660"/>
            <a:ext cx="5400600" cy="715089"/>
          </a:xfrm>
          <a:prstGeom prst="roundRect">
            <a:avLst/>
          </a:prstGeom>
          <a:solidFill>
            <a:schemeClr val="accent2"/>
          </a:solidFill>
          <a:ln w="12700"/>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AU" dirty="0" smtClean="0"/>
              <a:t>Stakeholder organisations, e.g., Primary Health Networks</a:t>
            </a:r>
            <a:endParaRPr lang="en-AU" dirty="0"/>
          </a:p>
        </p:txBody>
      </p:sp>
      <p:sp>
        <p:nvSpPr>
          <p:cNvPr id="13" name="Rounded Rectangle 12"/>
          <p:cNvSpPr/>
          <p:nvPr/>
        </p:nvSpPr>
        <p:spPr>
          <a:xfrm>
            <a:off x="2051720" y="3431689"/>
            <a:ext cx="5400600" cy="408623"/>
          </a:xfrm>
          <a:prstGeom prst="roundRect">
            <a:avLst/>
          </a:prstGeom>
          <a:solidFill>
            <a:schemeClr val="accent2"/>
          </a:solidFill>
          <a:ln w="12700"/>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AU" dirty="0" smtClean="0"/>
              <a:t>National Safety &amp; Quality Health Standards 2.1 – 2.9</a:t>
            </a:r>
            <a:endParaRPr lang="en-AU" dirty="0"/>
          </a:p>
        </p:txBody>
      </p:sp>
      <p:sp>
        <p:nvSpPr>
          <p:cNvPr id="10" name="Rounded Rectangle 9"/>
          <p:cNvSpPr/>
          <p:nvPr/>
        </p:nvSpPr>
        <p:spPr>
          <a:xfrm>
            <a:off x="2051720" y="2085747"/>
            <a:ext cx="5400600" cy="408623"/>
          </a:xfrm>
          <a:prstGeom prst="roundRect">
            <a:avLst/>
          </a:prstGeom>
          <a:solidFill>
            <a:schemeClr val="accent2"/>
          </a:solidFill>
          <a:ln w="12700"/>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AU" dirty="0" smtClean="0"/>
              <a:t>Country Health resources and staff</a:t>
            </a:r>
            <a:endParaRPr lang="en-AU" dirty="0"/>
          </a:p>
        </p:txBody>
      </p:sp>
      <p:sp>
        <p:nvSpPr>
          <p:cNvPr id="14" name="Rounded Rectangle 13"/>
          <p:cNvSpPr/>
          <p:nvPr/>
        </p:nvSpPr>
        <p:spPr>
          <a:xfrm>
            <a:off x="2051720" y="2758718"/>
            <a:ext cx="5400600" cy="408623"/>
          </a:xfrm>
          <a:prstGeom prst="roundRect">
            <a:avLst/>
          </a:prstGeom>
          <a:solidFill>
            <a:schemeClr val="accent2"/>
          </a:solidFill>
          <a:ln w="12700"/>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AU" dirty="0" smtClean="0"/>
              <a:t>Aboriginal Community Controlled Health Organisations</a:t>
            </a:r>
            <a:endParaRPr lang="en-AU" dirty="0"/>
          </a:p>
        </p:txBody>
      </p:sp>
      <p:sp>
        <p:nvSpPr>
          <p:cNvPr id="16" name="Rounded Rectangle 15"/>
          <p:cNvSpPr/>
          <p:nvPr/>
        </p:nvSpPr>
        <p:spPr>
          <a:xfrm>
            <a:off x="2051720" y="5084098"/>
            <a:ext cx="5400600" cy="408623"/>
          </a:xfrm>
          <a:prstGeom prst="roundRect">
            <a:avLst/>
          </a:prstGeom>
          <a:solidFill>
            <a:schemeClr val="accent2"/>
          </a:solidFill>
          <a:ln w="12700"/>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AU" dirty="0" smtClean="0"/>
              <a:t>Data, e.g., SA Health, ABS</a:t>
            </a:r>
            <a:endParaRPr lang="en-AU" dirty="0"/>
          </a:p>
        </p:txBody>
      </p:sp>
      <p:sp>
        <p:nvSpPr>
          <p:cNvPr id="18" name="Rounded Rectangle 17"/>
          <p:cNvSpPr/>
          <p:nvPr/>
        </p:nvSpPr>
        <p:spPr>
          <a:xfrm>
            <a:off x="323528" y="1412776"/>
            <a:ext cx="1440160" cy="408623"/>
          </a:xfrm>
          <a:prstGeom prst="roundRect">
            <a:avLst/>
          </a:prstGeom>
          <a:solidFill>
            <a:schemeClr val="accent1"/>
          </a:solidFill>
          <a:ln w="12700"/>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AU" dirty="0" smtClean="0"/>
              <a:t>Inputs</a:t>
            </a:r>
            <a:endParaRPr lang="en-AU" dirty="0"/>
          </a:p>
        </p:txBody>
      </p:sp>
    </p:spTree>
    <p:extLst>
      <p:ext uri="{BB962C8B-B14F-4D97-AF65-F5344CB8AC3E}">
        <p14:creationId xmlns:p14="http://schemas.microsoft.com/office/powerpoint/2010/main" val="120758270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ounded Rectangle 24"/>
          <p:cNvSpPr/>
          <p:nvPr/>
        </p:nvSpPr>
        <p:spPr>
          <a:xfrm>
            <a:off x="323528" y="1412776"/>
            <a:ext cx="1440160" cy="408623"/>
          </a:xfrm>
          <a:prstGeom prst="roundRect">
            <a:avLst/>
          </a:prstGeom>
          <a:solidFill>
            <a:schemeClr val="accent1"/>
          </a:solidFill>
          <a:ln w="12700"/>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AU" dirty="0" smtClean="0"/>
              <a:t>Inputs</a:t>
            </a:r>
            <a:endParaRPr lang="en-AU" dirty="0"/>
          </a:p>
        </p:txBody>
      </p:sp>
      <p:sp>
        <p:nvSpPr>
          <p:cNvPr id="4" name="Rounded Rectangle 3"/>
          <p:cNvSpPr/>
          <p:nvPr/>
        </p:nvSpPr>
        <p:spPr>
          <a:xfrm>
            <a:off x="2051720" y="1412776"/>
            <a:ext cx="5400600" cy="408623"/>
          </a:xfrm>
          <a:prstGeom prst="roundRect">
            <a:avLst/>
          </a:prstGeom>
          <a:solidFill>
            <a:schemeClr val="accent2"/>
          </a:solidFill>
          <a:ln w="12700"/>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AU" dirty="0" smtClean="0"/>
              <a:t>Individual</a:t>
            </a:r>
            <a:endParaRPr lang="en-AU" dirty="0"/>
          </a:p>
        </p:txBody>
      </p:sp>
      <p:sp>
        <p:nvSpPr>
          <p:cNvPr id="5" name="Title 4"/>
          <p:cNvSpPr>
            <a:spLocks noGrp="1"/>
          </p:cNvSpPr>
          <p:nvPr>
            <p:ph type="title"/>
          </p:nvPr>
        </p:nvSpPr>
        <p:spPr/>
        <p:txBody>
          <a:bodyPr/>
          <a:lstStyle/>
          <a:p>
            <a:r>
              <a:rPr lang="en-AU" dirty="0" smtClean="0"/>
              <a:t>Logic model</a:t>
            </a:r>
            <a:endParaRPr lang="en-AU" dirty="0"/>
          </a:p>
        </p:txBody>
      </p:sp>
      <p:sp>
        <p:nvSpPr>
          <p:cNvPr id="18" name="Rounded Rectangle 17"/>
          <p:cNvSpPr/>
          <p:nvPr/>
        </p:nvSpPr>
        <p:spPr>
          <a:xfrm>
            <a:off x="323528" y="1412776"/>
            <a:ext cx="1440160" cy="408623"/>
          </a:xfrm>
          <a:prstGeom prst="roundRect">
            <a:avLst/>
          </a:prstGeom>
          <a:solidFill>
            <a:schemeClr val="accent1">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AU" dirty="0" smtClean="0">
                <a:solidFill>
                  <a:schemeClr val="tx1">
                    <a:lumMod val="50000"/>
                    <a:lumOff val="50000"/>
                  </a:schemeClr>
                </a:solidFill>
              </a:rPr>
              <a:t>Inputs</a:t>
            </a:r>
            <a:endParaRPr lang="en-AU" dirty="0">
              <a:solidFill>
                <a:schemeClr val="tx1">
                  <a:lumMod val="50000"/>
                  <a:lumOff val="50000"/>
                </a:schemeClr>
              </a:solidFill>
            </a:endParaRPr>
          </a:p>
        </p:txBody>
      </p:sp>
      <p:sp>
        <p:nvSpPr>
          <p:cNvPr id="12" name="Rounded Rectangle 11"/>
          <p:cNvSpPr/>
          <p:nvPr/>
        </p:nvSpPr>
        <p:spPr>
          <a:xfrm>
            <a:off x="323528" y="1942729"/>
            <a:ext cx="1440160" cy="715089"/>
          </a:xfrm>
          <a:prstGeom prst="roundRect">
            <a:avLst/>
          </a:prstGeom>
          <a:solidFill>
            <a:schemeClr val="accent1"/>
          </a:solidFill>
          <a:ln w="12700"/>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AU" dirty="0" smtClean="0"/>
              <a:t>Strategies (activities)</a:t>
            </a:r>
            <a:endParaRPr lang="en-AU" dirty="0"/>
          </a:p>
        </p:txBody>
      </p:sp>
      <p:sp>
        <p:nvSpPr>
          <p:cNvPr id="21" name="Rounded Rectangle 20"/>
          <p:cNvSpPr/>
          <p:nvPr/>
        </p:nvSpPr>
        <p:spPr>
          <a:xfrm>
            <a:off x="2051720" y="2636550"/>
            <a:ext cx="5400600" cy="408623"/>
          </a:xfrm>
          <a:prstGeom prst="roundRect">
            <a:avLst/>
          </a:prstGeom>
          <a:solidFill>
            <a:schemeClr val="accent2"/>
          </a:solidFill>
          <a:ln w="12700"/>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AU" dirty="0" smtClean="0"/>
              <a:t>Directorates / programs and services</a:t>
            </a:r>
            <a:endParaRPr lang="en-AU" dirty="0"/>
          </a:p>
        </p:txBody>
      </p:sp>
      <p:sp>
        <p:nvSpPr>
          <p:cNvPr id="22" name="Rounded Rectangle 21"/>
          <p:cNvSpPr/>
          <p:nvPr/>
        </p:nvSpPr>
        <p:spPr>
          <a:xfrm>
            <a:off x="2051720" y="3860324"/>
            <a:ext cx="5400600" cy="408623"/>
          </a:xfrm>
          <a:prstGeom prst="roundRect">
            <a:avLst/>
          </a:prstGeom>
          <a:solidFill>
            <a:schemeClr val="accent2"/>
          </a:solidFill>
          <a:ln w="12700"/>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AU" dirty="0" smtClean="0"/>
              <a:t>Network</a:t>
            </a:r>
            <a:endParaRPr lang="en-AU" dirty="0"/>
          </a:p>
        </p:txBody>
      </p:sp>
      <p:sp>
        <p:nvSpPr>
          <p:cNvPr id="23" name="Rounded Rectangle 22"/>
          <p:cNvSpPr/>
          <p:nvPr/>
        </p:nvSpPr>
        <p:spPr>
          <a:xfrm>
            <a:off x="2051720" y="5084098"/>
            <a:ext cx="5400600" cy="408623"/>
          </a:xfrm>
          <a:prstGeom prst="roundRect">
            <a:avLst/>
          </a:prstGeom>
          <a:solidFill>
            <a:schemeClr val="accent2"/>
          </a:solidFill>
          <a:ln w="12700"/>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AU" dirty="0" smtClean="0"/>
              <a:t>Systems</a:t>
            </a:r>
            <a:endParaRPr lang="en-AU" dirty="0"/>
          </a:p>
        </p:txBody>
      </p:sp>
    </p:spTree>
    <p:extLst>
      <p:ext uri="{BB962C8B-B14F-4D97-AF65-F5344CB8AC3E}">
        <p14:creationId xmlns:p14="http://schemas.microsoft.com/office/powerpoint/2010/main" val="3537464327"/>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2051720" y="1412776"/>
            <a:ext cx="5400600" cy="408623"/>
          </a:xfrm>
          <a:prstGeom prst="roundRect">
            <a:avLst/>
          </a:prstGeom>
          <a:solidFill>
            <a:schemeClr val="accent2"/>
          </a:solidFill>
          <a:ln w="12700"/>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AU" dirty="0" smtClean="0"/>
              <a:t>Individual</a:t>
            </a:r>
            <a:endParaRPr lang="en-AU" dirty="0"/>
          </a:p>
        </p:txBody>
      </p:sp>
      <p:sp>
        <p:nvSpPr>
          <p:cNvPr id="5" name="Title 4"/>
          <p:cNvSpPr>
            <a:spLocks noGrp="1"/>
          </p:cNvSpPr>
          <p:nvPr>
            <p:ph type="title"/>
          </p:nvPr>
        </p:nvSpPr>
        <p:spPr/>
        <p:txBody>
          <a:bodyPr/>
          <a:lstStyle/>
          <a:p>
            <a:r>
              <a:rPr lang="en-AU" dirty="0" smtClean="0"/>
              <a:t>Logic model</a:t>
            </a:r>
            <a:endParaRPr lang="en-AU" dirty="0"/>
          </a:p>
        </p:txBody>
      </p:sp>
      <p:sp>
        <p:nvSpPr>
          <p:cNvPr id="18" name="Rounded Rectangle 17"/>
          <p:cNvSpPr/>
          <p:nvPr/>
        </p:nvSpPr>
        <p:spPr>
          <a:xfrm>
            <a:off x="323528" y="1412776"/>
            <a:ext cx="1440160" cy="408623"/>
          </a:xfrm>
          <a:prstGeom prst="roundRect">
            <a:avLst/>
          </a:prstGeom>
          <a:solidFill>
            <a:schemeClr val="accent1">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AU" dirty="0" smtClean="0">
                <a:solidFill>
                  <a:schemeClr val="tx1">
                    <a:lumMod val="50000"/>
                    <a:lumOff val="50000"/>
                  </a:schemeClr>
                </a:solidFill>
              </a:rPr>
              <a:t>Inputs</a:t>
            </a:r>
            <a:endParaRPr lang="en-AU" dirty="0">
              <a:solidFill>
                <a:schemeClr val="tx1">
                  <a:lumMod val="50000"/>
                  <a:lumOff val="50000"/>
                </a:schemeClr>
              </a:solidFill>
            </a:endParaRPr>
          </a:p>
        </p:txBody>
      </p:sp>
      <p:sp>
        <p:nvSpPr>
          <p:cNvPr id="12" name="Rounded Rectangle 11"/>
          <p:cNvSpPr/>
          <p:nvPr/>
        </p:nvSpPr>
        <p:spPr>
          <a:xfrm>
            <a:off x="323528" y="1942729"/>
            <a:ext cx="1440160" cy="715089"/>
          </a:xfrm>
          <a:prstGeom prst="roundRect">
            <a:avLst/>
          </a:prstGeom>
          <a:solidFill>
            <a:schemeClr val="accent1">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AU" dirty="0" smtClean="0">
                <a:solidFill>
                  <a:schemeClr val="tx1">
                    <a:lumMod val="50000"/>
                    <a:lumOff val="50000"/>
                  </a:schemeClr>
                </a:solidFill>
              </a:rPr>
              <a:t>Strategies (activities)</a:t>
            </a:r>
            <a:endParaRPr lang="en-AU" dirty="0">
              <a:solidFill>
                <a:schemeClr val="tx1">
                  <a:lumMod val="50000"/>
                  <a:lumOff val="50000"/>
                </a:schemeClr>
              </a:solidFill>
            </a:endParaRPr>
          </a:p>
        </p:txBody>
      </p:sp>
      <p:sp>
        <p:nvSpPr>
          <p:cNvPr id="22" name="Rounded Rectangle 21"/>
          <p:cNvSpPr/>
          <p:nvPr/>
        </p:nvSpPr>
        <p:spPr>
          <a:xfrm>
            <a:off x="323528" y="2779148"/>
            <a:ext cx="1440160" cy="408623"/>
          </a:xfrm>
          <a:prstGeom prst="roundRect">
            <a:avLst/>
          </a:prstGeom>
          <a:solidFill>
            <a:schemeClr val="accent1"/>
          </a:solidFill>
          <a:ln w="12700"/>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AU" dirty="0" smtClean="0"/>
              <a:t>Outputs</a:t>
            </a:r>
            <a:endParaRPr lang="en-AU" dirty="0"/>
          </a:p>
        </p:txBody>
      </p:sp>
      <p:sp>
        <p:nvSpPr>
          <p:cNvPr id="23" name="Rounded Rectangle 22"/>
          <p:cNvSpPr/>
          <p:nvPr/>
        </p:nvSpPr>
        <p:spPr>
          <a:xfrm>
            <a:off x="2051720" y="2636550"/>
            <a:ext cx="5400600" cy="408623"/>
          </a:xfrm>
          <a:prstGeom prst="roundRect">
            <a:avLst/>
          </a:prstGeom>
          <a:solidFill>
            <a:schemeClr val="accent2"/>
          </a:solidFill>
          <a:ln w="12700"/>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AU" dirty="0" smtClean="0"/>
              <a:t>Directorates / programs and services</a:t>
            </a:r>
            <a:endParaRPr lang="en-AU" dirty="0"/>
          </a:p>
        </p:txBody>
      </p:sp>
      <p:sp>
        <p:nvSpPr>
          <p:cNvPr id="24" name="Rounded Rectangle 23"/>
          <p:cNvSpPr/>
          <p:nvPr/>
        </p:nvSpPr>
        <p:spPr>
          <a:xfrm>
            <a:off x="2051720" y="3860324"/>
            <a:ext cx="5400600" cy="408623"/>
          </a:xfrm>
          <a:prstGeom prst="roundRect">
            <a:avLst/>
          </a:prstGeom>
          <a:solidFill>
            <a:schemeClr val="accent2"/>
          </a:solidFill>
          <a:ln w="12700"/>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AU" dirty="0" smtClean="0"/>
              <a:t>Network</a:t>
            </a:r>
            <a:endParaRPr lang="en-AU" dirty="0"/>
          </a:p>
        </p:txBody>
      </p:sp>
      <p:sp>
        <p:nvSpPr>
          <p:cNvPr id="25" name="Rounded Rectangle 24"/>
          <p:cNvSpPr/>
          <p:nvPr/>
        </p:nvSpPr>
        <p:spPr>
          <a:xfrm>
            <a:off x="2051720" y="5084098"/>
            <a:ext cx="5400600" cy="408623"/>
          </a:xfrm>
          <a:prstGeom prst="roundRect">
            <a:avLst/>
          </a:prstGeom>
          <a:solidFill>
            <a:schemeClr val="accent2"/>
          </a:solidFill>
          <a:ln w="12700"/>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AU" dirty="0" smtClean="0"/>
              <a:t>Systems</a:t>
            </a:r>
            <a:endParaRPr lang="en-AU" dirty="0"/>
          </a:p>
        </p:txBody>
      </p:sp>
      <p:sp>
        <p:nvSpPr>
          <p:cNvPr id="2" name="TextBox 1"/>
          <p:cNvSpPr txBox="1"/>
          <p:nvPr/>
        </p:nvSpPr>
        <p:spPr>
          <a:xfrm>
            <a:off x="2843808" y="1942729"/>
            <a:ext cx="184731" cy="369332"/>
          </a:xfrm>
          <a:prstGeom prst="rect">
            <a:avLst/>
          </a:prstGeom>
          <a:noFill/>
        </p:spPr>
        <p:txBody>
          <a:bodyPr wrap="none" rtlCol="0">
            <a:spAutoFit/>
          </a:bodyPr>
          <a:lstStyle/>
          <a:p>
            <a:endParaRPr lang="en-AU" dirty="0"/>
          </a:p>
        </p:txBody>
      </p:sp>
    </p:spTree>
    <p:extLst>
      <p:ext uri="{BB962C8B-B14F-4D97-AF65-F5344CB8AC3E}">
        <p14:creationId xmlns:p14="http://schemas.microsoft.com/office/powerpoint/2010/main" val="394430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2051720" y="1412775"/>
            <a:ext cx="5400600" cy="4079945"/>
          </a:xfrm>
          <a:prstGeom prst="roundRect">
            <a:avLst>
              <a:gd name="adj" fmla="val 9295"/>
            </a:avLst>
          </a:prstGeom>
          <a:solidFill>
            <a:schemeClr val="accent2"/>
          </a:solidFill>
          <a:ln w="12700"/>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marL="342900" indent="-342900">
              <a:spcAft>
                <a:spcPts val="1200"/>
              </a:spcAft>
              <a:buAutoNum type="arabicPeriod"/>
            </a:pPr>
            <a:r>
              <a:rPr lang="en-AU" sz="2000" dirty="0" smtClean="0"/>
              <a:t>Individuals – awareness of how to engage</a:t>
            </a:r>
          </a:p>
          <a:p>
            <a:pPr marL="342900" indent="-342900">
              <a:spcAft>
                <a:spcPts val="1200"/>
              </a:spcAft>
              <a:buAutoNum type="arabicPeriod"/>
            </a:pPr>
            <a:r>
              <a:rPr lang="en-AU" sz="2000" dirty="0" smtClean="0"/>
              <a:t>Individuals</a:t>
            </a:r>
            <a:r>
              <a:rPr lang="en-AU" sz="2000" dirty="0"/>
              <a:t> – </a:t>
            </a:r>
            <a:r>
              <a:rPr lang="en-AU" sz="2000" dirty="0" smtClean="0"/>
              <a:t>feel </a:t>
            </a:r>
            <a:r>
              <a:rPr lang="en-AU" sz="2000" dirty="0"/>
              <a:t>supported to </a:t>
            </a:r>
            <a:r>
              <a:rPr lang="en-AU" sz="2000" dirty="0" smtClean="0"/>
              <a:t>engage</a:t>
            </a:r>
          </a:p>
          <a:p>
            <a:pPr marL="342900" indent="-342900">
              <a:spcAft>
                <a:spcPts val="1200"/>
              </a:spcAft>
              <a:buAutoNum type="arabicPeriod"/>
            </a:pPr>
            <a:r>
              <a:rPr lang="en-AU" sz="2000" dirty="0" smtClean="0"/>
              <a:t>Community </a:t>
            </a:r>
            <a:r>
              <a:rPr lang="en-AU" sz="2000" dirty="0"/>
              <a:t>and consumers </a:t>
            </a:r>
            <a:r>
              <a:rPr lang="en-AU" sz="2000" dirty="0" smtClean="0"/>
              <a:t>participate:  Experts by Experience</a:t>
            </a:r>
          </a:p>
          <a:p>
            <a:pPr marL="342900" indent="-342900">
              <a:spcAft>
                <a:spcPts val="1200"/>
              </a:spcAft>
              <a:buAutoNum type="arabicPeriod"/>
            </a:pPr>
            <a:r>
              <a:rPr lang="en-AU" sz="2000" dirty="0" smtClean="0"/>
              <a:t>Staff training </a:t>
            </a:r>
            <a:r>
              <a:rPr lang="en-AU" sz="2000" dirty="0"/>
              <a:t>and professional </a:t>
            </a:r>
            <a:r>
              <a:rPr lang="en-AU" sz="2000" dirty="0" smtClean="0"/>
              <a:t>development</a:t>
            </a:r>
            <a:endParaRPr lang="en-AU" sz="2000" dirty="0"/>
          </a:p>
          <a:p>
            <a:pPr marL="342900" indent="-342900">
              <a:spcAft>
                <a:spcPts val="1200"/>
              </a:spcAft>
              <a:buAutoNum type="arabicPeriod"/>
            </a:pPr>
            <a:r>
              <a:rPr lang="en-AU" sz="2000" dirty="0" smtClean="0"/>
              <a:t>Staff aware </a:t>
            </a:r>
            <a:r>
              <a:rPr lang="en-AU" sz="2000" dirty="0"/>
              <a:t>of benefits of </a:t>
            </a:r>
            <a:r>
              <a:rPr lang="en-AU" sz="2000" dirty="0" smtClean="0"/>
              <a:t>engagement</a:t>
            </a:r>
            <a:endParaRPr lang="en-AU" sz="2000" dirty="0"/>
          </a:p>
          <a:p>
            <a:pPr marL="342900" indent="-342900">
              <a:spcAft>
                <a:spcPts val="1200"/>
              </a:spcAft>
              <a:buAutoNum type="arabicPeriod"/>
            </a:pPr>
            <a:r>
              <a:rPr lang="en-AU" sz="2000" dirty="0"/>
              <a:t>Health services form </a:t>
            </a:r>
            <a:r>
              <a:rPr lang="en-AU" sz="2000" dirty="0" smtClean="0"/>
              <a:t>partnerships that </a:t>
            </a:r>
            <a:r>
              <a:rPr lang="en-AU" sz="2000" dirty="0"/>
              <a:t>make change and </a:t>
            </a:r>
            <a:r>
              <a:rPr lang="en-AU" sz="2000" dirty="0" smtClean="0"/>
              <a:t>innovate</a:t>
            </a:r>
            <a:endParaRPr lang="en-AU" sz="2000" dirty="0"/>
          </a:p>
        </p:txBody>
      </p:sp>
      <p:sp>
        <p:nvSpPr>
          <p:cNvPr id="5" name="Title 4"/>
          <p:cNvSpPr>
            <a:spLocks noGrp="1"/>
          </p:cNvSpPr>
          <p:nvPr>
            <p:ph type="title"/>
          </p:nvPr>
        </p:nvSpPr>
        <p:spPr/>
        <p:txBody>
          <a:bodyPr/>
          <a:lstStyle/>
          <a:p>
            <a:r>
              <a:rPr lang="en-AU" dirty="0" smtClean="0"/>
              <a:t>Logic model</a:t>
            </a:r>
            <a:endParaRPr lang="en-AU" dirty="0"/>
          </a:p>
        </p:txBody>
      </p:sp>
      <p:sp>
        <p:nvSpPr>
          <p:cNvPr id="18" name="Rounded Rectangle 17"/>
          <p:cNvSpPr/>
          <p:nvPr/>
        </p:nvSpPr>
        <p:spPr>
          <a:xfrm>
            <a:off x="323528" y="1412776"/>
            <a:ext cx="1440160" cy="408623"/>
          </a:xfrm>
          <a:prstGeom prst="roundRect">
            <a:avLst/>
          </a:prstGeom>
          <a:solidFill>
            <a:schemeClr val="accent1">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AU" dirty="0" smtClean="0">
                <a:solidFill>
                  <a:schemeClr val="tx1">
                    <a:lumMod val="50000"/>
                    <a:lumOff val="50000"/>
                  </a:schemeClr>
                </a:solidFill>
              </a:rPr>
              <a:t>Inputs</a:t>
            </a:r>
            <a:endParaRPr lang="en-AU" dirty="0">
              <a:solidFill>
                <a:schemeClr val="tx1">
                  <a:lumMod val="50000"/>
                  <a:lumOff val="50000"/>
                </a:schemeClr>
              </a:solidFill>
            </a:endParaRPr>
          </a:p>
        </p:txBody>
      </p:sp>
      <p:sp>
        <p:nvSpPr>
          <p:cNvPr id="12" name="Rounded Rectangle 11"/>
          <p:cNvSpPr/>
          <p:nvPr/>
        </p:nvSpPr>
        <p:spPr>
          <a:xfrm>
            <a:off x="323528" y="1942729"/>
            <a:ext cx="1440160" cy="715089"/>
          </a:xfrm>
          <a:prstGeom prst="roundRect">
            <a:avLst/>
          </a:prstGeom>
          <a:solidFill>
            <a:schemeClr val="accent1">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AU" dirty="0" smtClean="0">
                <a:solidFill>
                  <a:schemeClr val="tx1">
                    <a:lumMod val="50000"/>
                    <a:lumOff val="50000"/>
                  </a:schemeClr>
                </a:solidFill>
              </a:rPr>
              <a:t>Strategies (activities)</a:t>
            </a:r>
            <a:endParaRPr lang="en-AU" dirty="0">
              <a:solidFill>
                <a:schemeClr val="tx1">
                  <a:lumMod val="50000"/>
                  <a:lumOff val="50000"/>
                </a:schemeClr>
              </a:solidFill>
            </a:endParaRPr>
          </a:p>
        </p:txBody>
      </p:sp>
      <p:sp>
        <p:nvSpPr>
          <p:cNvPr id="15" name="Rounded Rectangle 14"/>
          <p:cNvSpPr/>
          <p:nvPr/>
        </p:nvSpPr>
        <p:spPr>
          <a:xfrm>
            <a:off x="323528" y="2779148"/>
            <a:ext cx="1440160" cy="408623"/>
          </a:xfrm>
          <a:prstGeom prst="roundRect">
            <a:avLst/>
          </a:prstGeom>
          <a:solidFill>
            <a:schemeClr val="accent1">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AU" dirty="0" smtClean="0">
                <a:solidFill>
                  <a:schemeClr val="tx1">
                    <a:lumMod val="50000"/>
                    <a:lumOff val="50000"/>
                  </a:schemeClr>
                </a:solidFill>
              </a:rPr>
              <a:t>Outputs</a:t>
            </a:r>
            <a:endParaRPr lang="en-AU" dirty="0">
              <a:solidFill>
                <a:schemeClr val="tx1">
                  <a:lumMod val="50000"/>
                  <a:lumOff val="50000"/>
                </a:schemeClr>
              </a:solidFill>
            </a:endParaRPr>
          </a:p>
        </p:txBody>
      </p:sp>
      <p:sp>
        <p:nvSpPr>
          <p:cNvPr id="17" name="Rounded Rectangle 16"/>
          <p:cNvSpPr/>
          <p:nvPr/>
        </p:nvSpPr>
        <p:spPr>
          <a:xfrm>
            <a:off x="323528" y="3309101"/>
            <a:ext cx="1440160" cy="646986"/>
          </a:xfrm>
          <a:prstGeom prst="roundRect">
            <a:avLst/>
          </a:prstGeom>
          <a:solidFill>
            <a:schemeClr val="accent1"/>
          </a:solidFill>
          <a:ln w="12700"/>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AU" dirty="0" smtClean="0"/>
              <a:t>Outcomes</a:t>
            </a:r>
            <a:br>
              <a:rPr lang="en-AU" dirty="0" smtClean="0"/>
            </a:br>
            <a:r>
              <a:rPr lang="en-AU" sz="1400" b="1" dirty="0" smtClean="0"/>
              <a:t>short-term</a:t>
            </a:r>
            <a:endParaRPr lang="en-AU" sz="1400" b="1" dirty="0"/>
          </a:p>
        </p:txBody>
      </p:sp>
    </p:spTree>
    <p:extLst>
      <p:ext uri="{BB962C8B-B14F-4D97-AF65-F5344CB8AC3E}">
        <p14:creationId xmlns:p14="http://schemas.microsoft.com/office/powerpoint/2010/main" val="492472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Housekeeping</a:t>
            </a:r>
            <a:endParaRPr lang="en-AU" dirty="0"/>
          </a:p>
        </p:txBody>
      </p:sp>
      <p:sp>
        <p:nvSpPr>
          <p:cNvPr id="3" name="Content Placeholder 2"/>
          <p:cNvSpPr>
            <a:spLocks noGrp="1"/>
          </p:cNvSpPr>
          <p:nvPr>
            <p:ph idx="1"/>
          </p:nvPr>
        </p:nvSpPr>
        <p:spPr/>
        <p:txBody>
          <a:bodyPr/>
          <a:lstStyle/>
          <a:p>
            <a:r>
              <a:rPr lang="en-AU" dirty="0" smtClean="0"/>
              <a:t>This seminar will be recorded and published on our world-wide web site</a:t>
            </a:r>
          </a:p>
        </p:txBody>
      </p:sp>
    </p:spTree>
    <p:extLst>
      <p:ext uri="{BB962C8B-B14F-4D97-AF65-F5344CB8AC3E}">
        <p14:creationId xmlns:p14="http://schemas.microsoft.com/office/powerpoint/2010/main" val="308931521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2051720" y="1412775"/>
            <a:ext cx="5400600" cy="4079945"/>
          </a:xfrm>
          <a:prstGeom prst="roundRect">
            <a:avLst>
              <a:gd name="adj" fmla="val 9295"/>
            </a:avLst>
          </a:prstGeom>
          <a:solidFill>
            <a:schemeClr val="accent2"/>
          </a:solidFill>
          <a:ln w="12700"/>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marL="342900" indent="-342900">
              <a:spcAft>
                <a:spcPts val="1200"/>
              </a:spcAft>
              <a:buAutoNum type="arabicPeriod"/>
            </a:pPr>
            <a:r>
              <a:rPr lang="en-AU" sz="2000" dirty="0" smtClean="0"/>
              <a:t>Improved </a:t>
            </a:r>
            <a:r>
              <a:rPr lang="en-AU" sz="2000" dirty="0"/>
              <a:t>Aboriginal consumer </a:t>
            </a:r>
            <a:r>
              <a:rPr lang="en-AU" sz="2000" dirty="0" smtClean="0"/>
              <a:t>experience</a:t>
            </a:r>
          </a:p>
          <a:p>
            <a:pPr marL="342900" indent="-342900">
              <a:spcAft>
                <a:spcPts val="1200"/>
              </a:spcAft>
              <a:buAutoNum type="arabicPeriod"/>
            </a:pPr>
            <a:r>
              <a:rPr lang="en-AU" sz="2000" dirty="0" smtClean="0"/>
              <a:t>More regional Aboriginal participation</a:t>
            </a:r>
          </a:p>
          <a:p>
            <a:pPr marL="342900" indent="-342900">
              <a:spcAft>
                <a:spcPts val="1200"/>
              </a:spcAft>
              <a:buAutoNum type="arabicPeriod"/>
            </a:pPr>
            <a:r>
              <a:rPr lang="en-AU" sz="2000" dirty="0" smtClean="0"/>
              <a:t>Aboriginal Workforce experience</a:t>
            </a:r>
          </a:p>
          <a:p>
            <a:pPr marL="342900" indent="-342900">
              <a:spcAft>
                <a:spcPts val="1200"/>
              </a:spcAft>
              <a:buAutoNum type="arabicPeriod"/>
            </a:pPr>
            <a:r>
              <a:rPr lang="en-AU" sz="2000" dirty="0" smtClean="0"/>
              <a:t>Culturally competent and efficient</a:t>
            </a:r>
          </a:p>
          <a:p>
            <a:pPr marL="342900" indent="-342900">
              <a:spcAft>
                <a:spcPts val="1200"/>
              </a:spcAft>
              <a:buAutoNum type="arabicPeriod"/>
            </a:pPr>
            <a:r>
              <a:rPr lang="en-AU" sz="2000" dirty="0" smtClean="0"/>
              <a:t>Reduced institutional racism</a:t>
            </a:r>
          </a:p>
          <a:p>
            <a:pPr marL="342900" indent="-342900">
              <a:spcAft>
                <a:spcPts val="1200"/>
              </a:spcAft>
              <a:buAutoNum type="arabicPeriod"/>
            </a:pPr>
            <a:r>
              <a:rPr lang="en-AU" sz="2000" dirty="0" smtClean="0"/>
              <a:t>More use by regional SA Aboriginal people</a:t>
            </a:r>
            <a:endParaRPr lang="en-AU" sz="2000" dirty="0"/>
          </a:p>
          <a:p>
            <a:pPr marL="342900" indent="-342900">
              <a:spcAft>
                <a:spcPts val="1200"/>
              </a:spcAft>
              <a:buAutoNum type="arabicPeriod"/>
            </a:pPr>
            <a:endParaRPr lang="en-AU" sz="2000" dirty="0"/>
          </a:p>
        </p:txBody>
      </p:sp>
      <p:sp>
        <p:nvSpPr>
          <p:cNvPr id="5" name="Title 4"/>
          <p:cNvSpPr>
            <a:spLocks noGrp="1"/>
          </p:cNvSpPr>
          <p:nvPr>
            <p:ph type="title"/>
          </p:nvPr>
        </p:nvSpPr>
        <p:spPr/>
        <p:txBody>
          <a:bodyPr/>
          <a:lstStyle/>
          <a:p>
            <a:r>
              <a:rPr lang="en-AU" dirty="0" smtClean="0"/>
              <a:t>Logic model</a:t>
            </a:r>
            <a:endParaRPr lang="en-AU" dirty="0"/>
          </a:p>
        </p:txBody>
      </p:sp>
      <p:sp>
        <p:nvSpPr>
          <p:cNvPr id="18" name="Rounded Rectangle 17"/>
          <p:cNvSpPr/>
          <p:nvPr/>
        </p:nvSpPr>
        <p:spPr>
          <a:xfrm>
            <a:off x="323528" y="1412776"/>
            <a:ext cx="1440160" cy="408623"/>
          </a:xfrm>
          <a:prstGeom prst="roundRect">
            <a:avLst/>
          </a:prstGeom>
          <a:solidFill>
            <a:schemeClr val="accent1">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AU" dirty="0" smtClean="0">
                <a:solidFill>
                  <a:schemeClr val="tx1">
                    <a:lumMod val="50000"/>
                    <a:lumOff val="50000"/>
                  </a:schemeClr>
                </a:solidFill>
              </a:rPr>
              <a:t>Inputs</a:t>
            </a:r>
            <a:endParaRPr lang="en-AU" dirty="0">
              <a:solidFill>
                <a:schemeClr val="tx1">
                  <a:lumMod val="50000"/>
                  <a:lumOff val="50000"/>
                </a:schemeClr>
              </a:solidFill>
            </a:endParaRPr>
          </a:p>
        </p:txBody>
      </p:sp>
      <p:sp>
        <p:nvSpPr>
          <p:cNvPr id="12" name="Rounded Rectangle 11"/>
          <p:cNvSpPr/>
          <p:nvPr/>
        </p:nvSpPr>
        <p:spPr>
          <a:xfrm>
            <a:off x="323528" y="1942729"/>
            <a:ext cx="1440160" cy="715089"/>
          </a:xfrm>
          <a:prstGeom prst="roundRect">
            <a:avLst/>
          </a:prstGeom>
          <a:solidFill>
            <a:schemeClr val="accent1">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AU" dirty="0" smtClean="0">
                <a:solidFill>
                  <a:schemeClr val="tx1">
                    <a:lumMod val="50000"/>
                    <a:lumOff val="50000"/>
                  </a:schemeClr>
                </a:solidFill>
              </a:rPr>
              <a:t>Strategies (activities)</a:t>
            </a:r>
            <a:endParaRPr lang="en-AU" dirty="0">
              <a:solidFill>
                <a:schemeClr val="tx1">
                  <a:lumMod val="50000"/>
                  <a:lumOff val="50000"/>
                </a:schemeClr>
              </a:solidFill>
            </a:endParaRPr>
          </a:p>
        </p:txBody>
      </p:sp>
      <p:sp>
        <p:nvSpPr>
          <p:cNvPr id="15" name="Rounded Rectangle 14"/>
          <p:cNvSpPr/>
          <p:nvPr/>
        </p:nvSpPr>
        <p:spPr>
          <a:xfrm>
            <a:off x="323528" y="2779148"/>
            <a:ext cx="1440160" cy="408623"/>
          </a:xfrm>
          <a:prstGeom prst="roundRect">
            <a:avLst/>
          </a:prstGeom>
          <a:solidFill>
            <a:schemeClr val="accent1">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AU" dirty="0" smtClean="0">
                <a:solidFill>
                  <a:schemeClr val="tx1">
                    <a:lumMod val="50000"/>
                    <a:lumOff val="50000"/>
                  </a:schemeClr>
                </a:solidFill>
              </a:rPr>
              <a:t>Outputs</a:t>
            </a:r>
            <a:endParaRPr lang="en-AU" dirty="0">
              <a:solidFill>
                <a:schemeClr val="tx1">
                  <a:lumMod val="50000"/>
                  <a:lumOff val="50000"/>
                </a:schemeClr>
              </a:solidFill>
            </a:endParaRPr>
          </a:p>
        </p:txBody>
      </p:sp>
      <p:sp>
        <p:nvSpPr>
          <p:cNvPr id="17" name="Rounded Rectangle 16"/>
          <p:cNvSpPr/>
          <p:nvPr/>
        </p:nvSpPr>
        <p:spPr>
          <a:xfrm>
            <a:off x="323528" y="3309101"/>
            <a:ext cx="1440160" cy="646986"/>
          </a:xfrm>
          <a:prstGeom prst="roundRect">
            <a:avLst/>
          </a:prstGeom>
          <a:solidFill>
            <a:schemeClr val="accent1">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AU" dirty="0" smtClean="0">
                <a:solidFill>
                  <a:schemeClr val="tx1">
                    <a:lumMod val="50000"/>
                    <a:lumOff val="50000"/>
                  </a:schemeClr>
                </a:solidFill>
              </a:rPr>
              <a:t>Outcomes</a:t>
            </a:r>
            <a:br>
              <a:rPr lang="en-AU" dirty="0" smtClean="0">
                <a:solidFill>
                  <a:schemeClr val="tx1">
                    <a:lumMod val="50000"/>
                    <a:lumOff val="50000"/>
                  </a:schemeClr>
                </a:solidFill>
              </a:rPr>
            </a:br>
            <a:r>
              <a:rPr lang="en-AU" sz="1400" b="1" dirty="0" smtClean="0">
                <a:solidFill>
                  <a:schemeClr val="tx1">
                    <a:lumMod val="50000"/>
                    <a:lumOff val="50000"/>
                  </a:schemeClr>
                </a:solidFill>
              </a:rPr>
              <a:t>short-term</a:t>
            </a:r>
            <a:endParaRPr lang="en-AU" sz="1400" b="1" dirty="0">
              <a:solidFill>
                <a:schemeClr val="tx1">
                  <a:lumMod val="50000"/>
                  <a:lumOff val="50000"/>
                </a:schemeClr>
              </a:solidFill>
            </a:endParaRPr>
          </a:p>
        </p:txBody>
      </p:sp>
      <p:sp>
        <p:nvSpPr>
          <p:cNvPr id="19" name="Rounded Rectangle 18"/>
          <p:cNvSpPr/>
          <p:nvPr/>
        </p:nvSpPr>
        <p:spPr>
          <a:xfrm>
            <a:off x="323528" y="4077417"/>
            <a:ext cx="1440160" cy="646986"/>
          </a:xfrm>
          <a:prstGeom prst="roundRect">
            <a:avLst/>
          </a:prstGeom>
          <a:solidFill>
            <a:schemeClr val="accent1"/>
          </a:solidFill>
          <a:ln w="12700"/>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AU" dirty="0" smtClean="0"/>
              <a:t>Outcomes</a:t>
            </a:r>
            <a:br>
              <a:rPr lang="en-AU" dirty="0" smtClean="0"/>
            </a:br>
            <a:r>
              <a:rPr lang="en-AU" sz="1400" b="1" dirty="0" smtClean="0"/>
              <a:t>medium-term</a:t>
            </a:r>
            <a:endParaRPr lang="en-AU" sz="1400" b="1" dirty="0"/>
          </a:p>
        </p:txBody>
      </p:sp>
    </p:spTree>
    <p:extLst>
      <p:ext uri="{BB962C8B-B14F-4D97-AF65-F5344CB8AC3E}">
        <p14:creationId xmlns:p14="http://schemas.microsoft.com/office/powerpoint/2010/main" val="651180729"/>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2051720" y="1412775"/>
            <a:ext cx="5400600" cy="4079945"/>
          </a:xfrm>
          <a:prstGeom prst="roundRect">
            <a:avLst>
              <a:gd name="adj" fmla="val 9295"/>
            </a:avLst>
          </a:prstGeom>
          <a:solidFill>
            <a:schemeClr val="accent2"/>
          </a:solidFill>
          <a:ln w="12700"/>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marL="342900" indent="-342900">
              <a:spcAft>
                <a:spcPts val="1200"/>
              </a:spcAft>
              <a:buAutoNum type="arabicPeriod"/>
            </a:pPr>
            <a:r>
              <a:rPr lang="en-AU" sz="2000" dirty="0" smtClean="0"/>
              <a:t>Integrated approach to ensure workforce is culturally fit</a:t>
            </a:r>
          </a:p>
          <a:p>
            <a:pPr marL="342900" indent="-342900">
              <a:spcAft>
                <a:spcPts val="1200"/>
              </a:spcAft>
              <a:buAutoNum type="arabicPeriod"/>
            </a:pPr>
            <a:r>
              <a:rPr lang="en-AU" sz="2000" dirty="0" smtClean="0"/>
              <a:t>Improved health outcomes for regional SA Aboriginal people</a:t>
            </a:r>
          </a:p>
          <a:p>
            <a:pPr marL="342900" indent="-342900">
              <a:spcAft>
                <a:spcPts val="1200"/>
              </a:spcAft>
              <a:buAutoNum type="arabicPeriod"/>
            </a:pPr>
            <a:r>
              <a:rPr lang="en-AU" sz="2000" dirty="0" smtClean="0"/>
              <a:t>Ensure data sovereignty and integrity</a:t>
            </a:r>
          </a:p>
          <a:p>
            <a:pPr marL="342900" indent="-342900">
              <a:spcAft>
                <a:spcPts val="1200"/>
              </a:spcAft>
              <a:buAutoNum type="arabicPeriod"/>
            </a:pPr>
            <a:r>
              <a:rPr lang="en-AU" sz="2000" dirty="0" smtClean="0"/>
              <a:t>Increased consumer health literacy.</a:t>
            </a:r>
            <a:endParaRPr lang="en-AU" sz="2000" dirty="0"/>
          </a:p>
          <a:p>
            <a:pPr marL="342900" indent="-342900">
              <a:spcAft>
                <a:spcPts val="1200"/>
              </a:spcAft>
              <a:buAutoNum type="arabicPeriod"/>
            </a:pPr>
            <a:endParaRPr lang="en-AU" sz="2000" dirty="0"/>
          </a:p>
        </p:txBody>
      </p:sp>
      <p:sp>
        <p:nvSpPr>
          <p:cNvPr id="5" name="Title 4"/>
          <p:cNvSpPr>
            <a:spLocks noGrp="1"/>
          </p:cNvSpPr>
          <p:nvPr>
            <p:ph type="title"/>
          </p:nvPr>
        </p:nvSpPr>
        <p:spPr/>
        <p:txBody>
          <a:bodyPr/>
          <a:lstStyle/>
          <a:p>
            <a:r>
              <a:rPr lang="en-AU" dirty="0" smtClean="0"/>
              <a:t>Logic model</a:t>
            </a:r>
            <a:endParaRPr lang="en-AU" dirty="0"/>
          </a:p>
        </p:txBody>
      </p:sp>
      <p:sp>
        <p:nvSpPr>
          <p:cNvPr id="18" name="Rounded Rectangle 17"/>
          <p:cNvSpPr/>
          <p:nvPr/>
        </p:nvSpPr>
        <p:spPr>
          <a:xfrm>
            <a:off x="323528" y="1412776"/>
            <a:ext cx="1440160" cy="408623"/>
          </a:xfrm>
          <a:prstGeom prst="roundRect">
            <a:avLst/>
          </a:prstGeom>
          <a:solidFill>
            <a:schemeClr val="accent1">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AU" dirty="0" smtClean="0">
                <a:solidFill>
                  <a:schemeClr val="tx1">
                    <a:lumMod val="50000"/>
                    <a:lumOff val="50000"/>
                  </a:schemeClr>
                </a:solidFill>
              </a:rPr>
              <a:t>Inputs</a:t>
            </a:r>
            <a:endParaRPr lang="en-AU" dirty="0">
              <a:solidFill>
                <a:schemeClr val="tx1">
                  <a:lumMod val="50000"/>
                  <a:lumOff val="50000"/>
                </a:schemeClr>
              </a:solidFill>
            </a:endParaRPr>
          </a:p>
        </p:txBody>
      </p:sp>
      <p:sp>
        <p:nvSpPr>
          <p:cNvPr id="12" name="Rounded Rectangle 11"/>
          <p:cNvSpPr/>
          <p:nvPr/>
        </p:nvSpPr>
        <p:spPr>
          <a:xfrm>
            <a:off x="323528" y="1942729"/>
            <a:ext cx="1440160" cy="715089"/>
          </a:xfrm>
          <a:prstGeom prst="roundRect">
            <a:avLst/>
          </a:prstGeom>
          <a:solidFill>
            <a:schemeClr val="accent1">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AU" dirty="0" smtClean="0">
                <a:solidFill>
                  <a:schemeClr val="tx1">
                    <a:lumMod val="50000"/>
                    <a:lumOff val="50000"/>
                  </a:schemeClr>
                </a:solidFill>
              </a:rPr>
              <a:t>Strategies (activities)</a:t>
            </a:r>
            <a:endParaRPr lang="en-AU" dirty="0">
              <a:solidFill>
                <a:schemeClr val="tx1">
                  <a:lumMod val="50000"/>
                  <a:lumOff val="50000"/>
                </a:schemeClr>
              </a:solidFill>
            </a:endParaRPr>
          </a:p>
        </p:txBody>
      </p:sp>
      <p:sp>
        <p:nvSpPr>
          <p:cNvPr id="15" name="Rounded Rectangle 14"/>
          <p:cNvSpPr/>
          <p:nvPr/>
        </p:nvSpPr>
        <p:spPr>
          <a:xfrm>
            <a:off x="323528" y="2779148"/>
            <a:ext cx="1440160" cy="408623"/>
          </a:xfrm>
          <a:prstGeom prst="roundRect">
            <a:avLst/>
          </a:prstGeom>
          <a:solidFill>
            <a:schemeClr val="accent1">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AU" dirty="0" smtClean="0">
                <a:solidFill>
                  <a:schemeClr val="tx1">
                    <a:lumMod val="50000"/>
                    <a:lumOff val="50000"/>
                  </a:schemeClr>
                </a:solidFill>
              </a:rPr>
              <a:t>Outputs</a:t>
            </a:r>
            <a:endParaRPr lang="en-AU" dirty="0">
              <a:solidFill>
                <a:schemeClr val="tx1">
                  <a:lumMod val="50000"/>
                  <a:lumOff val="50000"/>
                </a:schemeClr>
              </a:solidFill>
            </a:endParaRPr>
          </a:p>
        </p:txBody>
      </p:sp>
      <p:sp>
        <p:nvSpPr>
          <p:cNvPr id="17" name="Rounded Rectangle 16"/>
          <p:cNvSpPr/>
          <p:nvPr/>
        </p:nvSpPr>
        <p:spPr>
          <a:xfrm>
            <a:off x="323528" y="3309101"/>
            <a:ext cx="1440160" cy="646986"/>
          </a:xfrm>
          <a:prstGeom prst="roundRect">
            <a:avLst/>
          </a:prstGeom>
          <a:solidFill>
            <a:schemeClr val="accent1">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AU" dirty="0" smtClean="0">
                <a:solidFill>
                  <a:schemeClr val="tx1">
                    <a:lumMod val="50000"/>
                    <a:lumOff val="50000"/>
                  </a:schemeClr>
                </a:solidFill>
              </a:rPr>
              <a:t>Outcomes</a:t>
            </a:r>
            <a:br>
              <a:rPr lang="en-AU" dirty="0" smtClean="0">
                <a:solidFill>
                  <a:schemeClr val="tx1">
                    <a:lumMod val="50000"/>
                    <a:lumOff val="50000"/>
                  </a:schemeClr>
                </a:solidFill>
              </a:rPr>
            </a:br>
            <a:r>
              <a:rPr lang="en-AU" sz="1400" b="1" dirty="0" smtClean="0">
                <a:solidFill>
                  <a:schemeClr val="tx1">
                    <a:lumMod val="50000"/>
                    <a:lumOff val="50000"/>
                  </a:schemeClr>
                </a:solidFill>
              </a:rPr>
              <a:t>short-term</a:t>
            </a:r>
            <a:endParaRPr lang="en-AU" sz="1400" b="1" dirty="0">
              <a:solidFill>
                <a:schemeClr val="tx1">
                  <a:lumMod val="50000"/>
                  <a:lumOff val="50000"/>
                </a:schemeClr>
              </a:solidFill>
            </a:endParaRPr>
          </a:p>
        </p:txBody>
      </p:sp>
      <p:sp>
        <p:nvSpPr>
          <p:cNvPr id="19" name="Rounded Rectangle 18"/>
          <p:cNvSpPr/>
          <p:nvPr/>
        </p:nvSpPr>
        <p:spPr>
          <a:xfrm>
            <a:off x="323528" y="4077417"/>
            <a:ext cx="1440160" cy="646986"/>
          </a:xfrm>
          <a:prstGeom prst="roundRect">
            <a:avLst/>
          </a:prstGeom>
          <a:solidFill>
            <a:schemeClr val="accent1">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AU" dirty="0" smtClean="0">
                <a:solidFill>
                  <a:schemeClr val="tx1">
                    <a:lumMod val="50000"/>
                    <a:lumOff val="50000"/>
                  </a:schemeClr>
                </a:solidFill>
              </a:rPr>
              <a:t>Outcomes</a:t>
            </a:r>
            <a:br>
              <a:rPr lang="en-AU" dirty="0" smtClean="0">
                <a:solidFill>
                  <a:schemeClr val="tx1">
                    <a:lumMod val="50000"/>
                    <a:lumOff val="50000"/>
                  </a:schemeClr>
                </a:solidFill>
              </a:rPr>
            </a:br>
            <a:r>
              <a:rPr lang="en-AU" sz="1400" b="1" dirty="0" smtClean="0">
                <a:solidFill>
                  <a:schemeClr val="tx1">
                    <a:lumMod val="50000"/>
                    <a:lumOff val="50000"/>
                  </a:schemeClr>
                </a:solidFill>
              </a:rPr>
              <a:t>medium-term</a:t>
            </a:r>
            <a:endParaRPr lang="en-AU" sz="1400" b="1" dirty="0">
              <a:solidFill>
                <a:schemeClr val="tx1">
                  <a:lumMod val="50000"/>
                  <a:lumOff val="50000"/>
                </a:schemeClr>
              </a:solidFill>
            </a:endParaRPr>
          </a:p>
        </p:txBody>
      </p:sp>
      <p:sp>
        <p:nvSpPr>
          <p:cNvPr id="20" name="Rounded Rectangle 19"/>
          <p:cNvSpPr/>
          <p:nvPr/>
        </p:nvSpPr>
        <p:spPr>
          <a:xfrm>
            <a:off x="323528" y="4845735"/>
            <a:ext cx="1440160" cy="646986"/>
          </a:xfrm>
          <a:prstGeom prst="roundRect">
            <a:avLst/>
          </a:prstGeom>
          <a:solidFill>
            <a:schemeClr val="accent1"/>
          </a:solidFill>
          <a:ln w="12700"/>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AU" dirty="0" smtClean="0"/>
              <a:t>Outcomes</a:t>
            </a:r>
            <a:br>
              <a:rPr lang="en-AU" dirty="0" smtClean="0"/>
            </a:br>
            <a:r>
              <a:rPr lang="en-AU" sz="1400" b="1" dirty="0" smtClean="0"/>
              <a:t>long-term</a:t>
            </a:r>
            <a:endParaRPr lang="en-AU" sz="1400" b="1" dirty="0"/>
          </a:p>
        </p:txBody>
      </p:sp>
    </p:spTree>
    <p:extLst>
      <p:ext uri="{BB962C8B-B14F-4D97-AF65-F5344CB8AC3E}">
        <p14:creationId xmlns:p14="http://schemas.microsoft.com/office/powerpoint/2010/main" val="2916659000"/>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Review</a:t>
            </a:r>
            <a:endParaRPr lang="en-AU" dirty="0"/>
          </a:p>
        </p:txBody>
      </p:sp>
      <p:sp>
        <p:nvSpPr>
          <p:cNvPr id="3" name="Content Placeholder 2"/>
          <p:cNvSpPr>
            <a:spLocks noGrp="1"/>
          </p:cNvSpPr>
          <p:nvPr>
            <p:ph idx="1"/>
          </p:nvPr>
        </p:nvSpPr>
        <p:spPr/>
        <p:txBody>
          <a:bodyPr/>
          <a:lstStyle/>
          <a:p>
            <a:r>
              <a:rPr lang="en-AU" dirty="0" smtClean="0"/>
              <a:t>Design of evidence base</a:t>
            </a:r>
            <a:endParaRPr lang="en-AU" dirty="0"/>
          </a:p>
        </p:txBody>
      </p:sp>
      <p:sp>
        <p:nvSpPr>
          <p:cNvPr id="4" name="Content Placeholder 3"/>
          <p:cNvSpPr>
            <a:spLocks noGrp="1"/>
          </p:cNvSpPr>
          <p:nvPr>
            <p:ph idx="13"/>
          </p:nvPr>
        </p:nvSpPr>
        <p:spPr/>
        <p:txBody>
          <a:bodyPr/>
          <a:lstStyle/>
          <a:p>
            <a:r>
              <a:rPr lang="en-AU" dirty="0"/>
              <a:t>Three-phase ‘mixed methods’ review</a:t>
            </a:r>
          </a:p>
          <a:p>
            <a:pPr lvl="1"/>
            <a:r>
              <a:rPr lang="en-AU" dirty="0"/>
              <a:t>Desktop review</a:t>
            </a:r>
          </a:p>
          <a:p>
            <a:pPr lvl="1"/>
            <a:r>
              <a:rPr lang="en-AU" dirty="0"/>
              <a:t>Stakeholder </a:t>
            </a:r>
            <a:r>
              <a:rPr lang="en-AU" dirty="0" smtClean="0"/>
              <a:t>surveys</a:t>
            </a:r>
            <a:endParaRPr lang="en-AU" dirty="0"/>
          </a:p>
          <a:p>
            <a:pPr lvl="1"/>
            <a:r>
              <a:rPr lang="en-AU" dirty="0"/>
              <a:t>Focus </a:t>
            </a:r>
            <a:r>
              <a:rPr lang="en-AU" dirty="0" smtClean="0"/>
              <a:t>groups</a:t>
            </a:r>
            <a:endParaRPr lang="en-AU" dirty="0"/>
          </a:p>
          <a:p>
            <a:r>
              <a:rPr lang="en-AU" dirty="0" smtClean="0"/>
              <a:t>Stakeholders </a:t>
            </a:r>
            <a:r>
              <a:rPr lang="en-AU" dirty="0"/>
              <a:t>engaged:</a:t>
            </a:r>
          </a:p>
          <a:p>
            <a:pPr lvl="1"/>
            <a:r>
              <a:rPr lang="en-AU" dirty="0"/>
              <a:t>Aboriginal ‘Experts by Experience’ and Youth Council</a:t>
            </a:r>
          </a:p>
          <a:p>
            <a:pPr lvl="1"/>
            <a:r>
              <a:rPr lang="en-AU" dirty="0"/>
              <a:t>Country Health staff – Aboriginal and not</a:t>
            </a:r>
          </a:p>
          <a:p>
            <a:pPr lvl="1"/>
            <a:r>
              <a:rPr lang="en-AU" dirty="0"/>
              <a:t>Country Health executives</a:t>
            </a:r>
          </a:p>
          <a:p>
            <a:pPr lvl="1"/>
            <a:r>
              <a:rPr lang="en-AU" dirty="0"/>
              <a:t>External stakeholder organisations</a:t>
            </a:r>
          </a:p>
          <a:p>
            <a:endParaRPr lang="en-AU" dirty="0"/>
          </a:p>
        </p:txBody>
      </p:sp>
    </p:spTree>
    <p:extLst>
      <p:ext uri="{BB962C8B-B14F-4D97-AF65-F5344CB8AC3E}">
        <p14:creationId xmlns:p14="http://schemas.microsoft.com/office/powerpoint/2010/main" val="311977626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Review</a:t>
            </a:r>
            <a:endParaRPr lang="en-AU" dirty="0"/>
          </a:p>
        </p:txBody>
      </p:sp>
      <p:sp>
        <p:nvSpPr>
          <p:cNvPr id="3" name="Content Placeholder 2"/>
          <p:cNvSpPr>
            <a:spLocks noGrp="1"/>
          </p:cNvSpPr>
          <p:nvPr>
            <p:ph idx="1"/>
          </p:nvPr>
        </p:nvSpPr>
        <p:spPr/>
        <p:txBody>
          <a:bodyPr/>
          <a:lstStyle/>
          <a:p>
            <a:r>
              <a:rPr lang="en-AU" dirty="0" smtClean="0"/>
              <a:t>Data collection</a:t>
            </a:r>
            <a:endParaRPr lang="en-AU" dirty="0"/>
          </a:p>
        </p:txBody>
      </p:sp>
      <p:sp>
        <p:nvSpPr>
          <p:cNvPr id="4" name="Content Placeholder 3"/>
          <p:cNvSpPr>
            <a:spLocks noGrp="1"/>
          </p:cNvSpPr>
          <p:nvPr>
            <p:ph idx="13"/>
          </p:nvPr>
        </p:nvSpPr>
        <p:spPr/>
        <p:txBody>
          <a:bodyPr/>
          <a:lstStyle/>
          <a:p>
            <a:r>
              <a:rPr lang="en-AU" dirty="0" smtClean="0"/>
              <a:t>No routinely collected data</a:t>
            </a:r>
          </a:p>
          <a:p>
            <a:pPr lvl="1"/>
            <a:r>
              <a:rPr lang="en-AU" dirty="0" smtClean="0"/>
              <a:t>So we had to commission our own</a:t>
            </a:r>
          </a:p>
          <a:p>
            <a:r>
              <a:rPr lang="en-AU" dirty="0" smtClean="0"/>
              <a:t>Expert help needed</a:t>
            </a:r>
            <a:endParaRPr lang="en-AU" dirty="0"/>
          </a:p>
          <a:p>
            <a:pPr lvl="1"/>
            <a:r>
              <a:rPr lang="en-AU" dirty="0" smtClean="0"/>
              <a:t>PwC’s Indigenous Consulting</a:t>
            </a:r>
          </a:p>
          <a:p>
            <a:pPr lvl="1"/>
            <a:r>
              <a:rPr lang="en-AU" dirty="0" smtClean="0"/>
              <a:t>Skills and validity to do research with the community</a:t>
            </a:r>
          </a:p>
        </p:txBody>
      </p:sp>
    </p:spTree>
    <p:extLst>
      <p:ext uri="{BB962C8B-B14F-4D97-AF65-F5344CB8AC3E}">
        <p14:creationId xmlns:p14="http://schemas.microsoft.com/office/powerpoint/2010/main" val="142700214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Design</a:t>
            </a:r>
            <a:endParaRPr lang="en-AU" dirty="0"/>
          </a:p>
        </p:txBody>
      </p:sp>
      <p:sp>
        <p:nvSpPr>
          <p:cNvPr id="3" name="Content Placeholder 2"/>
          <p:cNvSpPr>
            <a:spLocks noGrp="1"/>
          </p:cNvSpPr>
          <p:nvPr>
            <p:ph idx="1"/>
          </p:nvPr>
        </p:nvSpPr>
        <p:spPr/>
        <p:txBody>
          <a:bodyPr/>
          <a:lstStyle/>
          <a:p>
            <a:r>
              <a:rPr lang="en-AU" dirty="0" smtClean="0"/>
              <a:t>Analysis and reporting</a:t>
            </a:r>
            <a:endParaRPr lang="en-AU" dirty="0"/>
          </a:p>
        </p:txBody>
      </p:sp>
      <p:sp>
        <p:nvSpPr>
          <p:cNvPr id="4" name="Content Placeholder 3"/>
          <p:cNvSpPr>
            <a:spLocks noGrp="1"/>
          </p:cNvSpPr>
          <p:nvPr>
            <p:ph idx="13"/>
          </p:nvPr>
        </p:nvSpPr>
        <p:spPr/>
        <p:txBody>
          <a:bodyPr/>
          <a:lstStyle/>
          <a:p>
            <a:r>
              <a:rPr lang="en-AU" dirty="0" smtClean="0"/>
              <a:t>Data reviewed by Aboriginal researchers</a:t>
            </a:r>
          </a:p>
          <a:p>
            <a:r>
              <a:rPr lang="en-AU" dirty="0" smtClean="0"/>
              <a:t>Analysed and validated at experts’ workshop</a:t>
            </a:r>
          </a:p>
          <a:p>
            <a:r>
              <a:rPr lang="en-AU" dirty="0" smtClean="0"/>
              <a:t>Over-arching HPC report</a:t>
            </a:r>
          </a:p>
        </p:txBody>
      </p:sp>
    </p:spTree>
    <p:extLst>
      <p:ext uri="{BB962C8B-B14F-4D97-AF65-F5344CB8AC3E}">
        <p14:creationId xmlns:p14="http://schemas.microsoft.com/office/powerpoint/2010/main" val="326845429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dirty="0" smtClean="0"/>
              <a:t>The work</a:t>
            </a:r>
            <a:endParaRPr lang="en-AU" dirty="0"/>
          </a:p>
        </p:txBody>
      </p:sp>
    </p:spTree>
    <p:extLst>
      <p:ext uri="{BB962C8B-B14F-4D97-AF65-F5344CB8AC3E}">
        <p14:creationId xmlns:p14="http://schemas.microsoft.com/office/powerpoint/2010/main" val="291243893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Desktop review</a:t>
            </a:r>
            <a:endParaRPr lang="en-AU" dirty="0"/>
          </a:p>
        </p:txBody>
      </p:sp>
      <p:sp>
        <p:nvSpPr>
          <p:cNvPr id="3" name="Content Placeholder 2"/>
          <p:cNvSpPr>
            <a:spLocks noGrp="1"/>
          </p:cNvSpPr>
          <p:nvPr>
            <p:ph idx="1"/>
          </p:nvPr>
        </p:nvSpPr>
        <p:spPr/>
        <p:txBody>
          <a:bodyPr/>
          <a:lstStyle/>
          <a:p>
            <a:r>
              <a:rPr lang="en-AU" dirty="0" smtClean="0"/>
              <a:t>Literature scan (not a systematic review)</a:t>
            </a:r>
          </a:p>
          <a:p>
            <a:r>
              <a:rPr lang="en-AU" dirty="0"/>
              <a:t>Working closely with Country Health staff</a:t>
            </a:r>
          </a:p>
          <a:p>
            <a:pPr lvl="1"/>
            <a:r>
              <a:rPr lang="en-AU" dirty="0" smtClean="0"/>
              <a:t>Data trawl</a:t>
            </a:r>
          </a:p>
          <a:p>
            <a:pPr lvl="1"/>
            <a:r>
              <a:rPr lang="en-AU" dirty="0" smtClean="0"/>
              <a:t>Document scan</a:t>
            </a:r>
          </a:p>
          <a:p>
            <a:r>
              <a:rPr lang="en-AU" dirty="0" smtClean="0"/>
              <a:t>Assessed the data and documents against the Strategy’s intended outcomes and logic model</a:t>
            </a:r>
          </a:p>
          <a:p>
            <a:endParaRPr lang="en-AU" dirty="0" smtClean="0"/>
          </a:p>
          <a:p>
            <a:endParaRPr lang="en-AU" dirty="0" smtClean="0"/>
          </a:p>
          <a:p>
            <a:endParaRPr lang="en-AU" dirty="0"/>
          </a:p>
        </p:txBody>
      </p:sp>
    </p:spTree>
    <p:extLst>
      <p:ext uri="{BB962C8B-B14F-4D97-AF65-F5344CB8AC3E}">
        <p14:creationId xmlns:p14="http://schemas.microsoft.com/office/powerpoint/2010/main" val="162066068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Desktop review</a:t>
            </a:r>
            <a:endParaRPr lang="en-AU" dirty="0"/>
          </a:p>
        </p:txBody>
      </p:sp>
      <p:sp>
        <p:nvSpPr>
          <p:cNvPr id="3" name="Content Placeholder 2"/>
          <p:cNvSpPr>
            <a:spLocks noGrp="1"/>
          </p:cNvSpPr>
          <p:nvPr>
            <p:ph idx="1"/>
          </p:nvPr>
        </p:nvSpPr>
        <p:spPr/>
        <p:txBody>
          <a:bodyPr/>
          <a:lstStyle/>
          <a:p>
            <a:r>
              <a:rPr lang="en-AU" dirty="0"/>
              <a:t>Results:</a:t>
            </a:r>
          </a:p>
          <a:p>
            <a:pPr lvl="1"/>
            <a:r>
              <a:rPr lang="en-AU" dirty="0"/>
              <a:t>Some evidence of where there had already been impact and outcomes of the Strategy</a:t>
            </a:r>
          </a:p>
          <a:p>
            <a:pPr lvl="1"/>
            <a:r>
              <a:rPr lang="en-AU" dirty="0"/>
              <a:t>Early assessment of issues and themes to explore</a:t>
            </a:r>
          </a:p>
          <a:p>
            <a:pPr lvl="1"/>
            <a:r>
              <a:rPr lang="en-AU" dirty="0"/>
              <a:t>Information gaps needing to be filled</a:t>
            </a:r>
          </a:p>
          <a:p>
            <a:endParaRPr lang="en-AU" dirty="0" smtClean="0"/>
          </a:p>
          <a:p>
            <a:r>
              <a:rPr lang="en-AU" dirty="0" smtClean="0"/>
              <a:t>Stakeholder surveys designed to fill in the data gaps</a:t>
            </a:r>
          </a:p>
          <a:p>
            <a:endParaRPr lang="en-AU" dirty="0"/>
          </a:p>
          <a:p>
            <a:endParaRPr lang="en-AU" dirty="0"/>
          </a:p>
        </p:txBody>
      </p:sp>
    </p:spTree>
    <p:extLst>
      <p:ext uri="{BB962C8B-B14F-4D97-AF65-F5344CB8AC3E}">
        <p14:creationId xmlns:p14="http://schemas.microsoft.com/office/powerpoint/2010/main" val="213430013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Stakeholder surveys</a:t>
            </a:r>
            <a:endParaRPr lang="en-AU" dirty="0"/>
          </a:p>
        </p:txBody>
      </p:sp>
      <p:sp>
        <p:nvSpPr>
          <p:cNvPr id="3" name="Content Placeholder 2"/>
          <p:cNvSpPr>
            <a:spLocks noGrp="1"/>
          </p:cNvSpPr>
          <p:nvPr>
            <p:ph idx="1"/>
          </p:nvPr>
        </p:nvSpPr>
        <p:spPr/>
        <p:txBody>
          <a:bodyPr/>
          <a:lstStyle/>
          <a:p>
            <a:r>
              <a:rPr lang="en-AU" dirty="0" smtClean="0"/>
              <a:t>Six different groups</a:t>
            </a:r>
          </a:p>
          <a:p>
            <a:pPr lvl="1"/>
            <a:r>
              <a:rPr lang="en-AU" dirty="0" smtClean="0"/>
              <a:t>Aboriginal Experts by Experience</a:t>
            </a:r>
          </a:p>
          <a:p>
            <a:pPr lvl="1"/>
            <a:r>
              <a:rPr lang="en-AU" dirty="0" smtClean="0"/>
              <a:t>Aboriginal Youth Council community members</a:t>
            </a:r>
          </a:p>
          <a:p>
            <a:pPr lvl="1"/>
            <a:r>
              <a:rPr lang="en-AU" dirty="0" smtClean="0"/>
              <a:t>Country Health staff (Aboriginal)</a:t>
            </a:r>
          </a:p>
          <a:p>
            <a:pPr lvl="1"/>
            <a:r>
              <a:rPr lang="en-AU" dirty="0" smtClean="0"/>
              <a:t>Country Health staff (executives)</a:t>
            </a:r>
          </a:p>
          <a:p>
            <a:pPr lvl="1"/>
            <a:r>
              <a:rPr lang="en-AU" dirty="0" smtClean="0"/>
              <a:t>Country Health staff (other)</a:t>
            </a:r>
          </a:p>
          <a:p>
            <a:pPr lvl="1"/>
            <a:r>
              <a:rPr lang="en-AU" dirty="0" smtClean="0"/>
              <a:t>External stakeholder organisations</a:t>
            </a:r>
          </a:p>
          <a:p>
            <a:r>
              <a:rPr lang="en-AU" dirty="0" smtClean="0"/>
              <a:t>Tailored surveys for each group</a:t>
            </a:r>
          </a:p>
          <a:p>
            <a:r>
              <a:rPr lang="en-AU" dirty="0" smtClean="0"/>
              <a:t>Total: 147 respondents</a:t>
            </a:r>
            <a:endParaRPr lang="en-AU" dirty="0"/>
          </a:p>
        </p:txBody>
      </p:sp>
    </p:spTree>
    <p:extLst>
      <p:ext uri="{BB962C8B-B14F-4D97-AF65-F5344CB8AC3E}">
        <p14:creationId xmlns:p14="http://schemas.microsoft.com/office/powerpoint/2010/main" val="261954722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Stakeholder surveys</a:t>
            </a:r>
            <a:endParaRPr lang="en-AU" dirty="0"/>
          </a:p>
        </p:txBody>
      </p:sp>
      <p:sp>
        <p:nvSpPr>
          <p:cNvPr id="3" name="Content Placeholder 2"/>
          <p:cNvSpPr>
            <a:spLocks noGrp="1"/>
          </p:cNvSpPr>
          <p:nvPr>
            <p:ph idx="1"/>
          </p:nvPr>
        </p:nvSpPr>
        <p:spPr>
          <a:xfrm>
            <a:off x="467544" y="1556792"/>
            <a:ext cx="6264275" cy="4525962"/>
          </a:xfrm>
        </p:spPr>
        <p:txBody>
          <a:bodyPr/>
          <a:lstStyle/>
          <a:p>
            <a:r>
              <a:rPr lang="en-AU" dirty="0" smtClean="0"/>
              <a:t>Response rates generally poor</a:t>
            </a:r>
          </a:p>
          <a:p>
            <a:pPr marL="0" indent="0">
              <a:buNone/>
            </a:pPr>
            <a:endParaRPr lang="en-AU" dirty="0"/>
          </a:p>
        </p:txBody>
      </p:sp>
      <p:graphicFrame>
        <p:nvGraphicFramePr>
          <p:cNvPr id="4" name="Table 3"/>
          <p:cNvGraphicFramePr>
            <a:graphicFrameLocks noGrp="1"/>
          </p:cNvGraphicFramePr>
          <p:nvPr>
            <p:extLst>
              <p:ext uri="{D42A27DB-BD31-4B8C-83A1-F6EECF244321}">
                <p14:modId xmlns:p14="http://schemas.microsoft.com/office/powerpoint/2010/main" val="447372660"/>
              </p:ext>
            </p:extLst>
          </p:nvPr>
        </p:nvGraphicFramePr>
        <p:xfrm>
          <a:off x="899593" y="2132856"/>
          <a:ext cx="4365715" cy="2595880"/>
        </p:xfrm>
        <a:graphic>
          <a:graphicData uri="http://schemas.openxmlformats.org/drawingml/2006/table">
            <a:tbl>
              <a:tblPr firstRow="1">
                <a:tableStyleId>{69012ECD-51FC-41F1-AA8D-1B2483CD663E}</a:tableStyleId>
              </a:tblPr>
              <a:tblGrid>
                <a:gridCol w="2274062"/>
                <a:gridCol w="646226"/>
                <a:gridCol w="1445427"/>
              </a:tblGrid>
              <a:tr h="370840">
                <a:tc>
                  <a:txBody>
                    <a:bodyPr/>
                    <a:lstStyle/>
                    <a:p>
                      <a:r>
                        <a:rPr lang="en-AU" dirty="0" smtClean="0"/>
                        <a:t>Group</a:t>
                      </a:r>
                      <a:endParaRPr lang="en-AU" dirty="0"/>
                    </a:p>
                  </a:txBody>
                  <a:tcPr/>
                </a:tc>
                <a:tc gridSpan="2">
                  <a:txBody>
                    <a:bodyPr/>
                    <a:lstStyle/>
                    <a:p>
                      <a:r>
                        <a:rPr lang="en-AU" dirty="0" smtClean="0"/>
                        <a:t>Responses</a:t>
                      </a:r>
                      <a:endParaRPr lang="en-AU" dirty="0"/>
                    </a:p>
                  </a:txBody>
                  <a:tcPr/>
                </a:tc>
                <a:tc hMerge="1">
                  <a:txBody>
                    <a:bodyPr/>
                    <a:lstStyle/>
                    <a:p>
                      <a:endParaRPr lang="en-AU"/>
                    </a:p>
                  </a:txBody>
                  <a:tcPr/>
                </a:tc>
              </a:tr>
              <a:tr h="370840">
                <a:tc>
                  <a:txBody>
                    <a:bodyPr/>
                    <a:lstStyle/>
                    <a:p>
                      <a:r>
                        <a:rPr lang="en-AU" dirty="0" smtClean="0"/>
                        <a:t>Staff:</a:t>
                      </a:r>
                      <a:r>
                        <a:rPr lang="en-AU" baseline="0" dirty="0" smtClean="0"/>
                        <a:t> Executives</a:t>
                      </a:r>
                      <a:endParaRPr lang="en-AU" dirty="0"/>
                    </a:p>
                  </a:txBody>
                  <a:tcPr/>
                </a:tc>
                <a:tc>
                  <a:txBody>
                    <a:bodyPr/>
                    <a:lstStyle/>
                    <a:p>
                      <a:r>
                        <a:rPr lang="en-AU" dirty="0" smtClean="0"/>
                        <a:t>26%</a:t>
                      </a:r>
                      <a:endParaRPr lang="en-AU" dirty="0"/>
                    </a:p>
                  </a:txBody>
                  <a:tcPr/>
                </a:tc>
                <a:tc>
                  <a:txBody>
                    <a:bodyPr/>
                    <a:lstStyle/>
                    <a:p>
                      <a:r>
                        <a:rPr lang="en-AU" baseline="0" dirty="0" smtClean="0"/>
                        <a:t>of 35</a:t>
                      </a:r>
                      <a:endParaRPr lang="en-AU" dirty="0"/>
                    </a:p>
                  </a:txBody>
                  <a:tcPr/>
                </a:tc>
              </a:tr>
              <a:tr h="370840">
                <a:tc>
                  <a:txBody>
                    <a:bodyPr/>
                    <a:lstStyle/>
                    <a:p>
                      <a:r>
                        <a:rPr lang="en-AU" dirty="0" smtClean="0"/>
                        <a:t>External stakeholders</a:t>
                      </a:r>
                      <a:endParaRPr lang="en-AU" dirty="0"/>
                    </a:p>
                  </a:txBody>
                  <a:tcPr/>
                </a:tc>
                <a:tc>
                  <a:txBody>
                    <a:bodyPr/>
                    <a:lstStyle/>
                    <a:p>
                      <a:r>
                        <a:rPr lang="en-AU" dirty="0" smtClean="0"/>
                        <a:t>23%</a:t>
                      </a:r>
                      <a:endParaRPr lang="en-AU" dirty="0"/>
                    </a:p>
                  </a:txBody>
                  <a:tcPr/>
                </a:tc>
                <a:tc>
                  <a:txBody>
                    <a:bodyPr/>
                    <a:lstStyle/>
                    <a:p>
                      <a:r>
                        <a:rPr lang="en-AU" baseline="0" dirty="0" smtClean="0"/>
                        <a:t>of 31</a:t>
                      </a:r>
                      <a:endParaRPr lang="en-AU" dirty="0"/>
                    </a:p>
                  </a:txBody>
                  <a:tcPr/>
                </a:tc>
              </a:tr>
              <a:tr h="370840">
                <a:tc>
                  <a:txBody>
                    <a:bodyPr/>
                    <a:lstStyle/>
                    <a:p>
                      <a:r>
                        <a:rPr lang="en-AU" dirty="0" smtClean="0"/>
                        <a:t>Staff:</a:t>
                      </a:r>
                      <a:r>
                        <a:rPr lang="en-AU" baseline="0" dirty="0" smtClean="0"/>
                        <a:t> Aboriginal</a:t>
                      </a:r>
                      <a:endParaRPr lang="en-AU" dirty="0"/>
                    </a:p>
                  </a:txBody>
                  <a:tcPr/>
                </a:tc>
                <a:tc>
                  <a:txBody>
                    <a:bodyPr/>
                    <a:lstStyle/>
                    <a:p>
                      <a:r>
                        <a:rPr lang="en-AU" dirty="0" smtClean="0"/>
                        <a:t>16%</a:t>
                      </a:r>
                      <a:endParaRPr lang="en-AU" dirty="0"/>
                    </a:p>
                  </a:txBody>
                  <a:tcPr/>
                </a:tc>
                <a:tc>
                  <a:txBody>
                    <a:bodyPr/>
                    <a:lstStyle/>
                    <a:p>
                      <a:r>
                        <a:rPr lang="en-AU" baseline="0" dirty="0" smtClean="0"/>
                        <a:t>of 159</a:t>
                      </a:r>
                      <a:endParaRPr lang="en-AU" dirty="0"/>
                    </a:p>
                  </a:txBody>
                  <a:tcPr/>
                </a:tc>
              </a:tr>
              <a:tr h="370840">
                <a:tc>
                  <a:txBody>
                    <a:bodyPr/>
                    <a:lstStyle/>
                    <a:p>
                      <a:r>
                        <a:rPr lang="en-AU" dirty="0" smtClean="0"/>
                        <a:t>Experts</a:t>
                      </a:r>
                      <a:r>
                        <a:rPr lang="en-AU" baseline="0" dirty="0" smtClean="0"/>
                        <a:t> by Experience</a:t>
                      </a:r>
                      <a:endParaRPr lang="en-AU" dirty="0"/>
                    </a:p>
                  </a:txBody>
                  <a:tcPr/>
                </a:tc>
                <a:tc>
                  <a:txBody>
                    <a:bodyPr/>
                    <a:lstStyle/>
                    <a:p>
                      <a:r>
                        <a:rPr lang="en-AU" dirty="0" smtClean="0"/>
                        <a:t>15%</a:t>
                      </a:r>
                      <a:endParaRPr lang="en-AU" dirty="0"/>
                    </a:p>
                  </a:txBody>
                  <a:tcPr/>
                </a:tc>
                <a:tc>
                  <a:txBody>
                    <a:bodyPr/>
                    <a:lstStyle/>
                    <a:p>
                      <a:r>
                        <a:rPr lang="en-AU" baseline="0" dirty="0" smtClean="0"/>
                        <a:t>of 168</a:t>
                      </a:r>
                      <a:endParaRPr lang="en-AU" dirty="0"/>
                    </a:p>
                  </a:txBody>
                  <a:tcPr/>
                </a:tc>
              </a:tr>
              <a:tr h="370840">
                <a:tc>
                  <a:txBody>
                    <a:bodyPr/>
                    <a:lstStyle/>
                    <a:p>
                      <a:r>
                        <a:rPr lang="en-AU" dirty="0" smtClean="0"/>
                        <a:t>Aboriginal Youth</a:t>
                      </a:r>
                      <a:endParaRPr lang="en-AU" dirty="0"/>
                    </a:p>
                  </a:txBody>
                  <a:tcPr/>
                </a:tc>
                <a:tc>
                  <a:txBody>
                    <a:bodyPr/>
                    <a:lstStyle/>
                    <a:p>
                      <a:r>
                        <a:rPr lang="en-AU" dirty="0" smtClean="0"/>
                        <a:t>11%</a:t>
                      </a:r>
                      <a:endParaRPr lang="en-AU" dirty="0"/>
                    </a:p>
                  </a:txBody>
                  <a:tcPr/>
                </a:tc>
                <a:tc>
                  <a:txBody>
                    <a:bodyPr/>
                    <a:lstStyle/>
                    <a:p>
                      <a:r>
                        <a:rPr lang="en-AU" baseline="0" dirty="0" smtClean="0"/>
                        <a:t>of 35</a:t>
                      </a:r>
                      <a:endParaRPr lang="en-AU" dirty="0"/>
                    </a:p>
                  </a:txBody>
                  <a:tcPr/>
                </a:tc>
              </a:tr>
              <a:tr h="370840">
                <a:tc>
                  <a:txBody>
                    <a:bodyPr/>
                    <a:lstStyle/>
                    <a:p>
                      <a:r>
                        <a:rPr lang="en-AU" dirty="0" smtClean="0"/>
                        <a:t>Staff:</a:t>
                      </a:r>
                      <a:r>
                        <a:rPr lang="en-AU" baseline="0" dirty="0" smtClean="0"/>
                        <a:t> Other</a:t>
                      </a:r>
                      <a:endParaRPr lang="en-AU" dirty="0"/>
                    </a:p>
                  </a:txBody>
                  <a:tcPr/>
                </a:tc>
                <a:tc>
                  <a:txBody>
                    <a:bodyPr/>
                    <a:lstStyle/>
                    <a:p>
                      <a:r>
                        <a:rPr lang="en-AU" dirty="0" smtClean="0"/>
                        <a:t>&lt;</a:t>
                      </a:r>
                      <a:r>
                        <a:rPr lang="en-AU" baseline="0" dirty="0" smtClean="0"/>
                        <a:t> 1</a:t>
                      </a:r>
                      <a:r>
                        <a:rPr lang="en-AU" dirty="0" smtClean="0"/>
                        <a:t>%</a:t>
                      </a:r>
                      <a:endParaRPr lang="en-AU" dirty="0"/>
                    </a:p>
                  </a:txBody>
                  <a:tcPr/>
                </a:tc>
                <a:tc>
                  <a:txBody>
                    <a:bodyPr/>
                    <a:lstStyle/>
                    <a:p>
                      <a:r>
                        <a:rPr lang="en-AU" baseline="0" dirty="0" smtClean="0"/>
                        <a:t>of 8,764</a:t>
                      </a:r>
                      <a:endParaRPr lang="en-AU" dirty="0"/>
                    </a:p>
                  </a:txBody>
                  <a:tcPr/>
                </a:tc>
              </a:tr>
            </a:tbl>
          </a:graphicData>
        </a:graphic>
      </p:graphicFrame>
      <p:cxnSp>
        <p:nvCxnSpPr>
          <p:cNvPr id="6" name="Straight Arrow Connector 5"/>
          <p:cNvCxnSpPr>
            <a:stCxn id="18" idx="5"/>
            <a:endCxn id="27" idx="3"/>
          </p:cNvCxnSpPr>
          <p:nvPr/>
        </p:nvCxnSpPr>
        <p:spPr>
          <a:xfrm rot="16200000" flipH="1">
            <a:off x="4968026" y="3288644"/>
            <a:ext cx="138980" cy="2888622"/>
          </a:xfrm>
          <a:prstGeom prst="curvedConnector3">
            <a:avLst>
              <a:gd name="adj1" fmla="val 360837"/>
            </a:avLst>
          </a:prstGeom>
          <a:ln w="19050">
            <a:solidFill>
              <a:srgbClr val="C00000"/>
            </a:solidFill>
            <a:headEnd type="triangle" w="lg" len="lg"/>
            <a:tailEnd type="none"/>
          </a:ln>
        </p:spPr>
        <p:style>
          <a:lnRef idx="1">
            <a:schemeClr val="accent1"/>
          </a:lnRef>
          <a:fillRef idx="0">
            <a:schemeClr val="accent1"/>
          </a:fillRef>
          <a:effectRef idx="0">
            <a:schemeClr val="accent1"/>
          </a:effectRef>
          <a:fontRef idx="minor">
            <a:schemeClr val="tx1"/>
          </a:fontRef>
        </p:style>
      </p:cxnSp>
      <p:grpSp>
        <p:nvGrpSpPr>
          <p:cNvPr id="35" name="Group 34"/>
          <p:cNvGrpSpPr/>
          <p:nvPr/>
        </p:nvGrpSpPr>
        <p:grpSpPr>
          <a:xfrm>
            <a:off x="6274764" y="3913944"/>
            <a:ext cx="1060704" cy="1022412"/>
            <a:chOff x="6347916" y="3913944"/>
            <a:chExt cx="1060704" cy="1022412"/>
          </a:xfrm>
        </p:grpSpPr>
        <p:sp>
          <p:nvSpPr>
            <p:cNvPr id="27" name="Oval 26"/>
            <p:cNvSpPr/>
            <p:nvPr/>
          </p:nvSpPr>
          <p:spPr>
            <a:xfrm>
              <a:off x="6421068" y="4021956"/>
              <a:ext cx="914400" cy="9144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grpSp>
          <p:nvGrpSpPr>
            <p:cNvPr id="11" name="Group 10"/>
            <p:cNvGrpSpPr/>
            <p:nvPr/>
          </p:nvGrpSpPr>
          <p:grpSpPr>
            <a:xfrm>
              <a:off x="6347916" y="3913944"/>
              <a:ext cx="1060704" cy="914400"/>
              <a:chOff x="6084168" y="2348880"/>
              <a:chExt cx="1060704" cy="914400"/>
            </a:xfrm>
          </p:grpSpPr>
          <p:sp>
            <p:nvSpPr>
              <p:cNvPr id="9" name="Isosceles Triangle 8"/>
              <p:cNvSpPr/>
              <p:nvPr/>
            </p:nvSpPr>
            <p:spPr>
              <a:xfrm>
                <a:off x="6084168" y="2348880"/>
                <a:ext cx="1060704" cy="914400"/>
              </a:xfrm>
              <a:prstGeom prst="triangle">
                <a:avLst/>
              </a:prstGeom>
              <a:solidFill>
                <a:schemeClr val="bg1"/>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0" name="TextBox 9"/>
              <p:cNvSpPr txBox="1"/>
              <p:nvPr/>
            </p:nvSpPr>
            <p:spPr>
              <a:xfrm>
                <a:off x="6084168" y="2564904"/>
                <a:ext cx="1060704" cy="698376"/>
              </a:xfrm>
              <a:prstGeom prst="rect">
                <a:avLst/>
              </a:prstGeom>
              <a:noFill/>
            </p:spPr>
            <p:txBody>
              <a:bodyPr wrap="square" rtlCol="0" anchor="ctr">
                <a:noAutofit/>
              </a:bodyPr>
              <a:lstStyle/>
              <a:p>
                <a:pPr algn="ctr"/>
                <a:r>
                  <a:rPr lang="en-AU" sz="3600" b="1" dirty="0" smtClean="0"/>
                  <a:t>!</a:t>
                </a:r>
                <a:endParaRPr lang="en-AU" sz="3600" b="1" dirty="0"/>
              </a:p>
            </p:txBody>
          </p:sp>
        </p:grpSp>
      </p:grpSp>
      <p:sp>
        <p:nvSpPr>
          <p:cNvPr id="18" name="Oval 17"/>
          <p:cNvSpPr/>
          <p:nvPr/>
        </p:nvSpPr>
        <p:spPr>
          <a:xfrm>
            <a:off x="3173512" y="4243772"/>
            <a:ext cx="491701" cy="49170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Tree>
    <p:extLst>
      <p:ext uri="{BB962C8B-B14F-4D97-AF65-F5344CB8AC3E}">
        <p14:creationId xmlns:p14="http://schemas.microsoft.com/office/powerpoint/2010/main" val="10936522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in content"/>
          <p:cNvSpPr>
            <a:spLocks noGrp="1"/>
          </p:cNvSpPr>
          <p:nvPr>
            <p:ph idx="1"/>
          </p:nvPr>
        </p:nvSpPr>
        <p:spPr/>
        <p:txBody>
          <a:bodyPr/>
          <a:lstStyle/>
          <a:p>
            <a:r>
              <a:rPr lang="en-AU" dirty="0" smtClean="0"/>
              <a:t>This seminar will be recorded and published on our world-wide web site</a:t>
            </a:r>
          </a:p>
          <a:p>
            <a:r>
              <a:rPr lang="en-AU" dirty="0" smtClean="0"/>
              <a:t>Cellphones off or silent, please</a:t>
            </a:r>
          </a:p>
        </p:txBody>
      </p:sp>
      <p:sp>
        <p:nvSpPr>
          <p:cNvPr id="5" name="White cover"/>
          <p:cNvSpPr/>
          <p:nvPr/>
        </p:nvSpPr>
        <p:spPr>
          <a:xfrm>
            <a:off x="107503" y="476672"/>
            <a:ext cx="7654180" cy="4968552"/>
          </a:xfrm>
          <a:custGeom>
            <a:avLst/>
            <a:gdLst>
              <a:gd name="connsiteX0" fmla="*/ 0 w 7200800"/>
              <a:gd name="connsiteY0" fmla="*/ 0 h 4599086"/>
              <a:gd name="connsiteX1" fmla="*/ 7200800 w 7200800"/>
              <a:gd name="connsiteY1" fmla="*/ 0 h 4599086"/>
              <a:gd name="connsiteX2" fmla="*/ 7200800 w 7200800"/>
              <a:gd name="connsiteY2" fmla="*/ 4599086 h 4599086"/>
              <a:gd name="connsiteX3" fmla="*/ 0 w 7200800"/>
              <a:gd name="connsiteY3" fmla="*/ 4599086 h 4599086"/>
              <a:gd name="connsiteX4" fmla="*/ 0 w 7200800"/>
              <a:gd name="connsiteY4" fmla="*/ 0 h 4599086"/>
              <a:gd name="connsiteX0" fmla="*/ 0 w 7200800"/>
              <a:gd name="connsiteY0" fmla="*/ 0 h 4599086"/>
              <a:gd name="connsiteX1" fmla="*/ 7200800 w 7200800"/>
              <a:gd name="connsiteY1" fmla="*/ 0 h 4599086"/>
              <a:gd name="connsiteX2" fmla="*/ 7198171 w 7200800"/>
              <a:gd name="connsiteY2" fmla="*/ 1201737 h 4599086"/>
              <a:gd name="connsiteX3" fmla="*/ 7200800 w 7200800"/>
              <a:gd name="connsiteY3" fmla="*/ 4599086 h 4599086"/>
              <a:gd name="connsiteX4" fmla="*/ 0 w 7200800"/>
              <a:gd name="connsiteY4" fmla="*/ 4599086 h 4599086"/>
              <a:gd name="connsiteX5" fmla="*/ 0 w 7200800"/>
              <a:gd name="connsiteY5" fmla="*/ 0 h 4599086"/>
              <a:gd name="connsiteX0" fmla="*/ 0 w 7664897"/>
              <a:gd name="connsiteY0" fmla="*/ 0 h 4599086"/>
              <a:gd name="connsiteX1" fmla="*/ 7200800 w 7664897"/>
              <a:gd name="connsiteY1" fmla="*/ 0 h 4599086"/>
              <a:gd name="connsiteX2" fmla="*/ 7664896 w 7664897"/>
              <a:gd name="connsiteY2" fmla="*/ 2220912 h 4599086"/>
              <a:gd name="connsiteX3" fmla="*/ 7200800 w 7664897"/>
              <a:gd name="connsiteY3" fmla="*/ 4599086 h 4599086"/>
              <a:gd name="connsiteX4" fmla="*/ 0 w 7664897"/>
              <a:gd name="connsiteY4" fmla="*/ 4599086 h 4599086"/>
              <a:gd name="connsiteX5" fmla="*/ 0 w 7664897"/>
              <a:gd name="connsiteY5" fmla="*/ 0 h 4599086"/>
              <a:gd name="connsiteX0" fmla="*/ 0 w 7664897"/>
              <a:gd name="connsiteY0" fmla="*/ 0 h 4599086"/>
              <a:gd name="connsiteX1" fmla="*/ 7200800 w 7664897"/>
              <a:gd name="connsiteY1" fmla="*/ 0 h 4599086"/>
              <a:gd name="connsiteX2" fmla="*/ 7664896 w 7664897"/>
              <a:gd name="connsiteY2" fmla="*/ 2220912 h 4599086"/>
              <a:gd name="connsiteX3" fmla="*/ 7200800 w 7664897"/>
              <a:gd name="connsiteY3" fmla="*/ 4599086 h 4599086"/>
              <a:gd name="connsiteX4" fmla="*/ 0 w 7664897"/>
              <a:gd name="connsiteY4" fmla="*/ 4599086 h 4599086"/>
              <a:gd name="connsiteX5" fmla="*/ 0 w 7664897"/>
              <a:gd name="connsiteY5" fmla="*/ 0 h 4599086"/>
              <a:gd name="connsiteX0" fmla="*/ 0 w 7664896"/>
              <a:gd name="connsiteY0" fmla="*/ 0 h 4599086"/>
              <a:gd name="connsiteX1" fmla="*/ 7200800 w 7664896"/>
              <a:gd name="connsiteY1" fmla="*/ 0 h 4599086"/>
              <a:gd name="connsiteX2" fmla="*/ 7664896 w 7664896"/>
              <a:gd name="connsiteY2" fmla="*/ 2220912 h 4599086"/>
              <a:gd name="connsiteX3" fmla="*/ 7200800 w 7664896"/>
              <a:gd name="connsiteY3" fmla="*/ 4599086 h 4599086"/>
              <a:gd name="connsiteX4" fmla="*/ 0 w 7664896"/>
              <a:gd name="connsiteY4" fmla="*/ 4599086 h 4599086"/>
              <a:gd name="connsiteX5" fmla="*/ 0 w 7664896"/>
              <a:gd name="connsiteY5" fmla="*/ 0 h 4599086"/>
              <a:gd name="connsiteX0" fmla="*/ 0 w 7489770"/>
              <a:gd name="connsiteY0" fmla="*/ 0 h 4599086"/>
              <a:gd name="connsiteX1" fmla="*/ 7200800 w 7489770"/>
              <a:gd name="connsiteY1" fmla="*/ 0 h 4599086"/>
              <a:gd name="connsiteX2" fmla="*/ 7489770 w 7489770"/>
              <a:gd name="connsiteY2" fmla="*/ 2201862 h 4599086"/>
              <a:gd name="connsiteX3" fmla="*/ 7200800 w 7489770"/>
              <a:gd name="connsiteY3" fmla="*/ 4599086 h 4599086"/>
              <a:gd name="connsiteX4" fmla="*/ 0 w 7489770"/>
              <a:gd name="connsiteY4" fmla="*/ 4599086 h 4599086"/>
              <a:gd name="connsiteX5" fmla="*/ 0 w 7489770"/>
              <a:gd name="connsiteY5" fmla="*/ 0 h 4599086"/>
              <a:gd name="connsiteX0" fmla="*/ 0 w 7406815"/>
              <a:gd name="connsiteY0" fmla="*/ 0 h 4599086"/>
              <a:gd name="connsiteX1" fmla="*/ 7200800 w 7406815"/>
              <a:gd name="connsiteY1" fmla="*/ 0 h 4599086"/>
              <a:gd name="connsiteX2" fmla="*/ 7406815 w 7406815"/>
              <a:gd name="connsiteY2" fmla="*/ 2211387 h 4599086"/>
              <a:gd name="connsiteX3" fmla="*/ 7200800 w 7406815"/>
              <a:gd name="connsiteY3" fmla="*/ 4599086 h 4599086"/>
              <a:gd name="connsiteX4" fmla="*/ 0 w 7406815"/>
              <a:gd name="connsiteY4" fmla="*/ 4599086 h 4599086"/>
              <a:gd name="connsiteX5" fmla="*/ 0 w 7406815"/>
              <a:gd name="connsiteY5" fmla="*/ 0 h 4599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06815" h="4599086">
                <a:moveTo>
                  <a:pt x="0" y="0"/>
                </a:moveTo>
                <a:lnTo>
                  <a:pt x="7200800" y="0"/>
                </a:lnTo>
                <a:lnTo>
                  <a:pt x="7406815" y="2211387"/>
                </a:lnTo>
                <a:lnTo>
                  <a:pt x="7200800" y="4599086"/>
                </a:lnTo>
                <a:lnTo>
                  <a:pt x="0" y="4599086"/>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4" name="Animation text"/>
          <p:cNvSpPr txBox="1"/>
          <p:nvPr/>
        </p:nvSpPr>
        <p:spPr>
          <a:xfrm>
            <a:off x="538620" y="2987123"/>
            <a:ext cx="1873140" cy="646331"/>
          </a:xfrm>
          <a:prstGeom prst="rect">
            <a:avLst/>
          </a:prstGeom>
          <a:noFill/>
        </p:spPr>
        <p:txBody>
          <a:bodyPr wrap="square" rtlCol="0">
            <a:spAutoFit/>
          </a:bodyPr>
          <a:lstStyle/>
          <a:p>
            <a:r>
              <a:rPr lang="en-AU" dirty="0"/>
              <a:t>Cellphones off or silent, please</a:t>
            </a:r>
          </a:p>
        </p:txBody>
      </p:sp>
      <p:sp>
        <p:nvSpPr>
          <p:cNvPr id="14" name="Animation text cover"/>
          <p:cNvSpPr/>
          <p:nvPr/>
        </p:nvSpPr>
        <p:spPr>
          <a:xfrm>
            <a:off x="251054" y="2941795"/>
            <a:ext cx="2160706" cy="898123"/>
          </a:xfrm>
          <a:custGeom>
            <a:avLst/>
            <a:gdLst>
              <a:gd name="connsiteX0" fmla="*/ 0 w 7200800"/>
              <a:gd name="connsiteY0" fmla="*/ 0 h 4599086"/>
              <a:gd name="connsiteX1" fmla="*/ 7200800 w 7200800"/>
              <a:gd name="connsiteY1" fmla="*/ 0 h 4599086"/>
              <a:gd name="connsiteX2" fmla="*/ 7200800 w 7200800"/>
              <a:gd name="connsiteY2" fmla="*/ 4599086 h 4599086"/>
              <a:gd name="connsiteX3" fmla="*/ 0 w 7200800"/>
              <a:gd name="connsiteY3" fmla="*/ 4599086 h 4599086"/>
              <a:gd name="connsiteX4" fmla="*/ 0 w 7200800"/>
              <a:gd name="connsiteY4" fmla="*/ 0 h 4599086"/>
              <a:gd name="connsiteX0" fmla="*/ 0 w 7200800"/>
              <a:gd name="connsiteY0" fmla="*/ 0 h 4599086"/>
              <a:gd name="connsiteX1" fmla="*/ 7200800 w 7200800"/>
              <a:gd name="connsiteY1" fmla="*/ 0 h 4599086"/>
              <a:gd name="connsiteX2" fmla="*/ 7198171 w 7200800"/>
              <a:gd name="connsiteY2" fmla="*/ 1201737 h 4599086"/>
              <a:gd name="connsiteX3" fmla="*/ 7200800 w 7200800"/>
              <a:gd name="connsiteY3" fmla="*/ 4599086 h 4599086"/>
              <a:gd name="connsiteX4" fmla="*/ 0 w 7200800"/>
              <a:gd name="connsiteY4" fmla="*/ 4599086 h 4599086"/>
              <a:gd name="connsiteX5" fmla="*/ 0 w 7200800"/>
              <a:gd name="connsiteY5" fmla="*/ 0 h 4599086"/>
              <a:gd name="connsiteX0" fmla="*/ 0 w 7664897"/>
              <a:gd name="connsiteY0" fmla="*/ 0 h 4599086"/>
              <a:gd name="connsiteX1" fmla="*/ 7200800 w 7664897"/>
              <a:gd name="connsiteY1" fmla="*/ 0 h 4599086"/>
              <a:gd name="connsiteX2" fmla="*/ 7664896 w 7664897"/>
              <a:gd name="connsiteY2" fmla="*/ 2220912 h 4599086"/>
              <a:gd name="connsiteX3" fmla="*/ 7200800 w 7664897"/>
              <a:gd name="connsiteY3" fmla="*/ 4599086 h 4599086"/>
              <a:gd name="connsiteX4" fmla="*/ 0 w 7664897"/>
              <a:gd name="connsiteY4" fmla="*/ 4599086 h 4599086"/>
              <a:gd name="connsiteX5" fmla="*/ 0 w 7664897"/>
              <a:gd name="connsiteY5" fmla="*/ 0 h 4599086"/>
              <a:gd name="connsiteX0" fmla="*/ 0 w 7664897"/>
              <a:gd name="connsiteY0" fmla="*/ 0 h 4599086"/>
              <a:gd name="connsiteX1" fmla="*/ 7200800 w 7664897"/>
              <a:gd name="connsiteY1" fmla="*/ 0 h 4599086"/>
              <a:gd name="connsiteX2" fmla="*/ 7664896 w 7664897"/>
              <a:gd name="connsiteY2" fmla="*/ 2220912 h 4599086"/>
              <a:gd name="connsiteX3" fmla="*/ 7200800 w 7664897"/>
              <a:gd name="connsiteY3" fmla="*/ 4599086 h 4599086"/>
              <a:gd name="connsiteX4" fmla="*/ 0 w 7664897"/>
              <a:gd name="connsiteY4" fmla="*/ 4599086 h 4599086"/>
              <a:gd name="connsiteX5" fmla="*/ 0 w 7664897"/>
              <a:gd name="connsiteY5" fmla="*/ 0 h 4599086"/>
              <a:gd name="connsiteX0" fmla="*/ 0 w 7664896"/>
              <a:gd name="connsiteY0" fmla="*/ 0 h 4599086"/>
              <a:gd name="connsiteX1" fmla="*/ 7200800 w 7664896"/>
              <a:gd name="connsiteY1" fmla="*/ 0 h 4599086"/>
              <a:gd name="connsiteX2" fmla="*/ 7664896 w 7664896"/>
              <a:gd name="connsiteY2" fmla="*/ 2220912 h 4599086"/>
              <a:gd name="connsiteX3" fmla="*/ 7200800 w 7664896"/>
              <a:gd name="connsiteY3" fmla="*/ 4599086 h 4599086"/>
              <a:gd name="connsiteX4" fmla="*/ 0 w 7664896"/>
              <a:gd name="connsiteY4" fmla="*/ 4599086 h 4599086"/>
              <a:gd name="connsiteX5" fmla="*/ 0 w 7664896"/>
              <a:gd name="connsiteY5" fmla="*/ 0 h 4599086"/>
              <a:gd name="connsiteX0" fmla="*/ 0 w 7489770"/>
              <a:gd name="connsiteY0" fmla="*/ 0 h 4599086"/>
              <a:gd name="connsiteX1" fmla="*/ 7200800 w 7489770"/>
              <a:gd name="connsiteY1" fmla="*/ 0 h 4599086"/>
              <a:gd name="connsiteX2" fmla="*/ 7489770 w 7489770"/>
              <a:gd name="connsiteY2" fmla="*/ 2201862 h 4599086"/>
              <a:gd name="connsiteX3" fmla="*/ 7200800 w 7489770"/>
              <a:gd name="connsiteY3" fmla="*/ 4599086 h 4599086"/>
              <a:gd name="connsiteX4" fmla="*/ 0 w 7489770"/>
              <a:gd name="connsiteY4" fmla="*/ 4599086 h 4599086"/>
              <a:gd name="connsiteX5" fmla="*/ 0 w 7489770"/>
              <a:gd name="connsiteY5" fmla="*/ 0 h 4599086"/>
              <a:gd name="connsiteX0" fmla="*/ 0 w 7406815"/>
              <a:gd name="connsiteY0" fmla="*/ 0 h 4599086"/>
              <a:gd name="connsiteX1" fmla="*/ 7200800 w 7406815"/>
              <a:gd name="connsiteY1" fmla="*/ 0 h 4599086"/>
              <a:gd name="connsiteX2" fmla="*/ 7406815 w 7406815"/>
              <a:gd name="connsiteY2" fmla="*/ 2211387 h 4599086"/>
              <a:gd name="connsiteX3" fmla="*/ 7200800 w 7406815"/>
              <a:gd name="connsiteY3" fmla="*/ 4599086 h 4599086"/>
              <a:gd name="connsiteX4" fmla="*/ 0 w 7406815"/>
              <a:gd name="connsiteY4" fmla="*/ 4599086 h 4599086"/>
              <a:gd name="connsiteX5" fmla="*/ 0 w 7406815"/>
              <a:gd name="connsiteY5" fmla="*/ 0 h 4599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06815" h="4599086">
                <a:moveTo>
                  <a:pt x="0" y="0"/>
                </a:moveTo>
                <a:lnTo>
                  <a:pt x="7200800" y="0"/>
                </a:lnTo>
                <a:lnTo>
                  <a:pt x="7406815" y="2211387"/>
                </a:lnTo>
                <a:lnTo>
                  <a:pt x="7200800" y="4599086"/>
                </a:lnTo>
                <a:lnTo>
                  <a:pt x="0" y="4599086"/>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grpSp>
        <p:nvGrpSpPr>
          <p:cNvPr id="6" name="Cellphone"/>
          <p:cNvGrpSpPr>
            <a:grpSpLocks noChangeAspect="1"/>
          </p:cNvGrpSpPr>
          <p:nvPr/>
        </p:nvGrpSpPr>
        <p:grpSpPr>
          <a:xfrm rot="600000">
            <a:off x="3804366" y="1942289"/>
            <a:ext cx="1440000" cy="2736000"/>
            <a:chOff x="3131840" y="908720"/>
            <a:chExt cx="1800000" cy="3420000"/>
          </a:xfrm>
        </p:grpSpPr>
        <p:sp>
          <p:nvSpPr>
            <p:cNvPr id="7" name="Rectangle 6"/>
            <p:cNvSpPr/>
            <p:nvPr/>
          </p:nvSpPr>
          <p:spPr>
            <a:xfrm>
              <a:off x="4521300" y="908720"/>
              <a:ext cx="108000" cy="540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8" name="Rounded Rectangle 7"/>
            <p:cNvSpPr/>
            <p:nvPr/>
          </p:nvSpPr>
          <p:spPr>
            <a:xfrm>
              <a:off x="3131840" y="1448720"/>
              <a:ext cx="1800000" cy="2880000"/>
            </a:xfrm>
            <a:prstGeom prst="roundRect">
              <a:avLst>
                <a:gd name="adj" fmla="val 5025"/>
              </a:avLst>
            </a:prstGeom>
            <a:solidFill>
              <a:schemeClr val="tx1"/>
            </a:solidFill>
            <a:ln>
              <a:solidFill>
                <a:schemeClr val="bg1">
                  <a:lumMod val="50000"/>
                </a:schemeClr>
              </a:solidFill>
            </a:ln>
            <a:scene3d>
              <a:camera prst="orthographicFront"/>
              <a:lightRig rig="threePt" dir="t"/>
            </a:scene3d>
            <a:sp3d>
              <a:bevelT w="101600" h="101600"/>
              <a:bevelB w="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9" name="Rounded Rectangle 8"/>
            <p:cNvSpPr/>
            <p:nvPr/>
          </p:nvSpPr>
          <p:spPr>
            <a:xfrm>
              <a:off x="3671840" y="1589865"/>
              <a:ext cx="720000" cy="72000"/>
            </a:xfrm>
            <a:prstGeom prst="roundRect">
              <a:avLst/>
            </a:prstGeom>
            <a:pattFill prst="narHorz">
              <a:fgClr>
                <a:schemeClr val="tx1"/>
              </a:fgClr>
              <a:bgClr>
                <a:schemeClr val="tx1">
                  <a:lumMod val="75000"/>
                  <a:lumOff val="25000"/>
                </a:schemeClr>
              </a:bgClr>
            </a:patt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0" name="Oval 9"/>
            <p:cNvSpPr/>
            <p:nvPr/>
          </p:nvSpPr>
          <p:spPr>
            <a:xfrm>
              <a:off x="4530300" y="1580865"/>
              <a:ext cx="90000" cy="90000"/>
            </a:xfrm>
            <a:prstGeom prst="ellipse">
              <a:avLst/>
            </a:prstGeom>
            <a:gradFill flip="none" rotWithShape="1">
              <a:gsLst>
                <a:gs pos="0">
                  <a:schemeClr val="bg1"/>
                </a:gs>
                <a:gs pos="20000">
                  <a:schemeClr val="tx1">
                    <a:lumMod val="65000"/>
                    <a:lumOff val="35000"/>
                  </a:schemeClr>
                </a:gs>
                <a:gs pos="100000">
                  <a:schemeClr val="tx1">
                    <a:lumMod val="85000"/>
                    <a:lumOff val="15000"/>
                  </a:schemeClr>
                </a:gs>
              </a:gsLst>
              <a:path path="circle">
                <a:fillToRect l="50000" t="50000" r="50000" b="50000"/>
              </a:path>
              <a:tileRect/>
            </a:grad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1" name="Rectangle 10"/>
            <p:cNvSpPr/>
            <p:nvPr/>
          </p:nvSpPr>
          <p:spPr>
            <a:xfrm>
              <a:off x="3167840" y="1700808"/>
              <a:ext cx="1728000" cy="2520000"/>
            </a:xfrm>
            <a:prstGeom prst="rect">
              <a:avLst/>
            </a:prstGeom>
            <a:pattFill prst="ltUpDiag">
              <a:fgClr>
                <a:schemeClr val="tx1">
                  <a:lumMod val="85000"/>
                  <a:lumOff val="15000"/>
                </a:schemeClr>
              </a:fgClr>
              <a:bgClr>
                <a:schemeClr val="tx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grpSp>
      <p:sp>
        <p:nvSpPr>
          <p:cNvPr id="12" name="Prohibition: circle"/>
          <p:cNvSpPr/>
          <p:nvPr/>
        </p:nvSpPr>
        <p:spPr>
          <a:xfrm rot="18900000">
            <a:off x="2724366" y="1510289"/>
            <a:ext cx="3600000" cy="3600000"/>
          </a:xfrm>
          <a:prstGeom prst="arc">
            <a:avLst>
              <a:gd name="adj1" fmla="val 16200000"/>
              <a:gd name="adj2" fmla="val 16197049"/>
            </a:avLst>
          </a:prstGeom>
          <a:ln w="190500" cap="rnd">
            <a:solidFill>
              <a:srgbClr val="FF0000"/>
            </a:solidFill>
          </a:ln>
          <a:effectLst>
            <a:glow>
              <a:schemeClr val="tx1"/>
            </a:glow>
            <a:softEdge rad="0"/>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dirty="0"/>
          </a:p>
        </p:txBody>
      </p:sp>
      <p:cxnSp>
        <p:nvCxnSpPr>
          <p:cNvPr id="13" name="Prohibition: bar"/>
          <p:cNvCxnSpPr>
            <a:stCxn id="12" idx="2"/>
          </p:cNvCxnSpPr>
          <p:nvPr/>
        </p:nvCxnSpPr>
        <p:spPr>
          <a:xfrm rot="18900000">
            <a:off x="4523048" y="1510836"/>
            <a:ext cx="1545" cy="3599999"/>
          </a:xfrm>
          <a:prstGeom prst="line">
            <a:avLst/>
          </a:prstGeom>
          <a:ln w="190500">
            <a:solidFill>
              <a:srgbClr val="FF0000"/>
            </a:solidFill>
          </a:ln>
        </p:spPr>
        <p:style>
          <a:lnRef idx="1">
            <a:schemeClr val="accent1"/>
          </a:lnRef>
          <a:fillRef idx="0">
            <a:schemeClr val="accent1"/>
          </a:fillRef>
          <a:effectRef idx="0">
            <a:schemeClr val="accent1"/>
          </a:effectRef>
          <a:fontRef idx="minor">
            <a:schemeClr val="tx1"/>
          </a:fontRef>
        </p:style>
      </p:cxnSp>
      <p:sp>
        <p:nvSpPr>
          <p:cNvPr id="2" name="Title"/>
          <p:cNvSpPr>
            <a:spLocks noGrp="1"/>
          </p:cNvSpPr>
          <p:nvPr>
            <p:ph type="title"/>
          </p:nvPr>
        </p:nvSpPr>
        <p:spPr/>
        <p:txBody>
          <a:bodyPr/>
          <a:lstStyle/>
          <a:p>
            <a:r>
              <a:rPr lang="en-AU" dirty="0" smtClean="0"/>
              <a:t>Housekeeping</a:t>
            </a:r>
            <a:endParaRPr lang="en-AU" dirty="0"/>
          </a:p>
        </p:txBody>
      </p:sp>
    </p:spTree>
    <p:extLst>
      <p:ext uri="{BB962C8B-B14F-4D97-AF65-F5344CB8AC3E}">
        <p14:creationId xmlns:p14="http://schemas.microsoft.com/office/powerpoint/2010/main" val="263671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0"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animEffect transition="in" filter="fade">
                                      <p:cBhvr>
                                        <p:cTn id="9" dur="500"/>
                                        <p:tgtEl>
                                          <p:spTgt spid="4"/>
                                        </p:tgtEl>
                                      </p:cBhvr>
                                    </p:animEffect>
                                  </p:childTnLst>
                                </p:cTn>
                              </p:par>
                              <p:par>
                                <p:cTn id="10" presetID="1" presetClass="exit" presetSubtype="0" fill="hold" grpId="0" nodeType="withEffect">
                                  <p:stCondLst>
                                    <p:cond delay="0"/>
                                  </p:stCondLst>
                                  <p:childTnLst>
                                    <p:set>
                                      <p:cBhvr>
                                        <p:cTn id="11" dur="1" fill="hold">
                                          <p:stCondLst>
                                            <p:cond delay="0"/>
                                          </p:stCondLst>
                                        </p:cTn>
                                        <p:tgtEl>
                                          <p:spTgt spid="14"/>
                                        </p:tgtEl>
                                        <p:attrNameLst>
                                          <p:attrName>style.visibility</p:attrName>
                                        </p:attrNameLst>
                                      </p:cBhvr>
                                      <p:to>
                                        <p:strVal val="hidden"/>
                                      </p:to>
                                    </p:set>
                                  </p:childTnLst>
                                </p:cTn>
                              </p:par>
                              <p:par>
                                <p:cTn id="12" presetID="32" presetClass="emph" presetSubtype="0" repeatCount="4000" fill="remove" nodeType="withEffect">
                                  <p:stCondLst>
                                    <p:cond delay="0"/>
                                  </p:stCondLst>
                                  <p:childTnLst>
                                    <p:animRot by="120000">
                                      <p:cBhvr>
                                        <p:cTn id="13" dur="50" fill="hold">
                                          <p:stCondLst>
                                            <p:cond delay="0"/>
                                          </p:stCondLst>
                                        </p:cTn>
                                        <p:tgtEl>
                                          <p:spTgt spid="6"/>
                                        </p:tgtEl>
                                        <p:attrNameLst>
                                          <p:attrName>r</p:attrName>
                                        </p:attrNameLst>
                                      </p:cBhvr>
                                    </p:animRot>
                                    <p:animRot by="-240000">
                                      <p:cBhvr>
                                        <p:cTn id="14" dur="100" fill="hold">
                                          <p:stCondLst>
                                            <p:cond delay="100"/>
                                          </p:stCondLst>
                                        </p:cTn>
                                        <p:tgtEl>
                                          <p:spTgt spid="6"/>
                                        </p:tgtEl>
                                        <p:attrNameLst>
                                          <p:attrName>r</p:attrName>
                                        </p:attrNameLst>
                                      </p:cBhvr>
                                    </p:animRot>
                                    <p:animRot by="240000">
                                      <p:cBhvr>
                                        <p:cTn id="15" dur="100" fill="hold">
                                          <p:stCondLst>
                                            <p:cond delay="200"/>
                                          </p:stCondLst>
                                        </p:cTn>
                                        <p:tgtEl>
                                          <p:spTgt spid="6"/>
                                        </p:tgtEl>
                                        <p:attrNameLst>
                                          <p:attrName>r</p:attrName>
                                        </p:attrNameLst>
                                      </p:cBhvr>
                                    </p:animRot>
                                    <p:animRot by="-240000">
                                      <p:cBhvr>
                                        <p:cTn id="16" dur="100" fill="hold">
                                          <p:stCondLst>
                                            <p:cond delay="300"/>
                                          </p:stCondLst>
                                        </p:cTn>
                                        <p:tgtEl>
                                          <p:spTgt spid="6"/>
                                        </p:tgtEl>
                                        <p:attrNameLst>
                                          <p:attrName>r</p:attrName>
                                        </p:attrNameLst>
                                      </p:cBhvr>
                                    </p:animRot>
                                    <p:animRot by="120000">
                                      <p:cBhvr>
                                        <p:cTn id="17" dur="100" fill="hold">
                                          <p:stCondLst>
                                            <p:cond delay="400"/>
                                          </p:stCondLst>
                                        </p:cTn>
                                        <p:tgtEl>
                                          <p:spTgt spid="6"/>
                                        </p:tgtEl>
                                        <p:attrNameLst>
                                          <p:attrName>r</p:attrName>
                                        </p:attrNameLst>
                                      </p:cBhvr>
                                    </p:animRot>
                                  </p:childTnLst>
                                </p:cTn>
                              </p:par>
                              <p:par>
                                <p:cTn id="18" presetID="21" presetClass="entr" presetSubtype="1" fill="hold" grpId="0" nodeType="withEffect">
                                  <p:stCondLst>
                                    <p:cond delay="500"/>
                                  </p:stCondLst>
                                  <p:childTnLst>
                                    <p:set>
                                      <p:cBhvr>
                                        <p:cTn id="19" dur="1" fill="hold">
                                          <p:stCondLst>
                                            <p:cond delay="0"/>
                                          </p:stCondLst>
                                        </p:cTn>
                                        <p:tgtEl>
                                          <p:spTgt spid="12"/>
                                        </p:tgtEl>
                                        <p:attrNameLst>
                                          <p:attrName>style.visibility</p:attrName>
                                        </p:attrNameLst>
                                      </p:cBhvr>
                                      <p:to>
                                        <p:strVal val="visible"/>
                                      </p:to>
                                    </p:set>
                                    <p:animEffect transition="in" filter="wheel(1)">
                                      <p:cBhvr>
                                        <p:cTn id="20" dur="500"/>
                                        <p:tgtEl>
                                          <p:spTgt spid="12"/>
                                        </p:tgtEl>
                                      </p:cBhvr>
                                    </p:animEffect>
                                  </p:childTnLst>
                                </p:cTn>
                              </p:par>
                              <p:par>
                                <p:cTn id="21" presetID="22" presetClass="entr" presetSubtype="8" fill="hold" nodeType="withEffect">
                                  <p:stCondLst>
                                    <p:cond delay="50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53" presetClass="exit" presetSubtype="32" fill="hold" nodeType="afterEffect">
                                  <p:stCondLst>
                                    <p:cond delay="0"/>
                                  </p:stCondLst>
                                  <p:childTnLst>
                                    <p:anim calcmode="lin" valueType="num">
                                      <p:cBhvr>
                                        <p:cTn id="26" dur="500"/>
                                        <p:tgtEl>
                                          <p:spTgt spid="6"/>
                                        </p:tgtEl>
                                        <p:attrNameLst>
                                          <p:attrName>ppt_w</p:attrName>
                                        </p:attrNameLst>
                                      </p:cBhvr>
                                      <p:tavLst>
                                        <p:tav tm="0">
                                          <p:val>
                                            <p:strVal val="ppt_w"/>
                                          </p:val>
                                        </p:tav>
                                        <p:tav tm="100000">
                                          <p:val>
                                            <p:fltVal val="0"/>
                                          </p:val>
                                        </p:tav>
                                      </p:tavLst>
                                    </p:anim>
                                    <p:anim calcmode="lin" valueType="num">
                                      <p:cBhvr>
                                        <p:cTn id="27" dur="500"/>
                                        <p:tgtEl>
                                          <p:spTgt spid="6"/>
                                        </p:tgtEl>
                                        <p:attrNameLst>
                                          <p:attrName>ppt_h</p:attrName>
                                        </p:attrNameLst>
                                      </p:cBhvr>
                                      <p:tavLst>
                                        <p:tav tm="0">
                                          <p:val>
                                            <p:strVal val="ppt_h"/>
                                          </p:val>
                                        </p:tav>
                                        <p:tav tm="100000">
                                          <p:val>
                                            <p:fltVal val="0"/>
                                          </p:val>
                                        </p:tav>
                                      </p:tavLst>
                                    </p:anim>
                                    <p:animEffect transition="out" filter="fade">
                                      <p:cBhvr>
                                        <p:cTn id="28" dur="500"/>
                                        <p:tgtEl>
                                          <p:spTgt spid="6"/>
                                        </p:tgtEl>
                                      </p:cBhvr>
                                    </p:animEffect>
                                    <p:set>
                                      <p:cBhvr>
                                        <p:cTn id="29" dur="1" fill="hold">
                                          <p:stCondLst>
                                            <p:cond delay="499"/>
                                          </p:stCondLst>
                                        </p:cTn>
                                        <p:tgtEl>
                                          <p:spTgt spid="6"/>
                                        </p:tgtEl>
                                        <p:attrNameLst>
                                          <p:attrName>style.visibility</p:attrName>
                                        </p:attrNameLst>
                                      </p:cBhvr>
                                      <p:to>
                                        <p:strVal val="hidden"/>
                                      </p:to>
                                    </p:set>
                                  </p:childTnLst>
                                </p:cTn>
                              </p:par>
                              <p:par>
                                <p:cTn id="30" presetID="53" presetClass="exit" presetSubtype="32" fill="hold" grpId="1" nodeType="withEffect">
                                  <p:stCondLst>
                                    <p:cond delay="0"/>
                                  </p:stCondLst>
                                  <p:childTnLst>
                                    <p:anim calcmode="lin" valueType="num">
                                      <p:cBhvr>
                                        <p:cTn id="31" dur="500"/>
                                        <p:tgtEl>
                                          <p:spTgt spid="12"/>
                                        </p:tgtEl>
                                        <p:attrNameLst>
                                          <p:attrName>ppt_w</p:attrName>
                                        </p:attrNameLst>
                                      </p:cBhvr>
                                      <p:tavLst>
                                        <p:tav tm="0">
                                          <p:val>
                                            <p:strVal val="ppt_w"/>
                                          </p:val>
                                        </p:tav>
                                        <p:tav tm="100000">
                                          <p:val>
                                            <p:fltVal val="0"/>
                                          </p:val>
                                        </p:tav>
                                      </p:tavLst>
                                    </p:anim>
                                    <p:anim calcmode="lin" valueType="num">
                                      <p:cBhvr>
                                        <p:cTn id="32" dur="500"/>
                                        <p:tgtEl>
                                          <p:spTgt spid="12"/>
                                        </p:tgtEl>
                                        <p:attrNameLst>
                                          <p:attrName>ppt_h</p:attrName>
                                        </p:attrNameLst>
                                      </p:cBhvr>
                                      <p:tavLst>
                                        <p:tav tm="0">
                                          <p:val>
                                            <p:strVal val="ppt_h"/>
                                          </p:val>
                                        </p:tav>
                                        <p:tav tm="100000">
                                          <p:val>
                                            <p:fltVal val="0"/>
                                          </p:val>
                                        </p:tav>
                                      </p:tavLst>
                                    </p:anim>
                                    <p:animEffect transition="out" filter="fade">
                                      <p:cBhvr>
                                        <p:cTn id="33" dur="500"/>
                                        <p:tgtEl>
                                          <p:spTgt spid="12"/>
                                        </p:tgtEl>
                                      </p:cBhvr>
                                    </p:animEffect>
                                    <p:set>
                                      <p:cBhvr>
                                        <p:cTn id="34" dur="1" fill="hold">
                                          <p:stCondLst>
                                            <p:cond delay="499"/>
                                          </p:stCondLst>
                                        </p:cTn>
                                        <p:tgtEl>
                                          <p:spTgt spid="12"/>
                                        </p:tgtEl>
                                        <p:attrNameLst>
                                          <p:attrName>style.visibility</p:attrName>
                                        </p:attrNameLst>
                                      </p:cBhvr>
                                      <p:to>
                                        <p:strVal val="hidden"/>
                                      </p:to>
                                    </p:set>
                                  </p:childTnLst>
                                </p:cTn>
                              </p:par>
                              <p:par>
                                <p:cTn id="35" presetID="53" presetClass="exit" presetSubtype="32" fill="hold" nodeType="withEffect">
                                  <p:stCondLst>
                                    <p:cond delay="0"/>
                                  </p:stCondLst>
                                  <p:childTnLst>
                                    <p:anim calcmode="lin" valueType="num">
                                      <p:cBhvr>
                                        <p:cTn id="36" dur="500"/>
                                        <p:tgtEl>
                                          <p:spTgt spid="13"/>
                                        </p:tgtEl>
                                        <p:attrNameLst>
                                          <p:attrName>ppt_w</p:attrName>
                                        </p:attrNameLst>
                                      </p:cBhvr>
                                      <p:tavLst>
                                        <p:tav tm="0">
                                          <p:val>
                                            <p:strVal val="ppt_w"/>
                                          </p:val>
                                        </p:tav>
                                        <p:tav tm="100000">
                                          <p:val>
                                            <p:fltVal val="0"/>
                                          </p:val>
                                        </p:tav>
                                      </p:tavLst>
                                    </p:anim>
                                    <p:anim calcmode="lin" valueType="num">
                                      <p:cBhvr>
                                        <p:cTn id="37" dur="500"/>
                                        <p:tgtEl>
                                          <p:spTgt spid="13"/>
                                        </p:tgtEl>
                                        <p:attrNameLst>
                                          <p:attrName>ppt_h</p:attrName>
                                        </p:attrNameLst>
                                      </p:cBhvr>
                                      <p:tavLst>
                                        <p:tav tm="0">
                                          <p:val>
                                            <p:strVal val="ppt_h"/>
                                          </p:val>
                                        </p:tav>
                                        <p:tav tm="100000">
                                          <p:val>
                                            <p:fltVal val="0"/>
                                          </p:val>
                                        </p:tav>
                                      </p:tavLst>
                                    </p:anim>
                                    <p:animEffect transition="out" filter="fade">
                                      <p:cBhvr>
                                        <p:cTn id="38" dur="500"/>
                                        <p:tgtEl>
                                          <p:spTgt spid="13"/>
                                        </p:tgtEl>
                                      </p:cBhvr>
                                    </p:animEffect>
                                    <p:set>
                                      <p:cBhvr>
                                        <p:cTn id="39" dur="1" fill="hold">
                                          <p:stCondLst>
                                            <p:cond delay="499"/>
                                          </p:stCondLst>
                                        </p:cTn>
                                        <p:tgtEl>
                                          <p:spTgt spid="13"/>
                                        </p:tgtEl>
                                        <p:attrNameLst>
                                          <p:attrName>style.visibility</p:attrName>
                                        </p:attrNameLst>
                                      </p:cBhvr>
                                      <p:to>
                                        <p:strVal val="hidden"/>
                                      </p:to>
                                    </p:set>
                                  </p:childTnLst>
                                </p:cTn>
                              </p:par>
                              <p:par>
                                <p:cTn id="40" presetID="10" presetClass="exit" presetSubtype="0" fill="hold" grpId="0" nodeType="withEffect">
                                  <p:stCondLst>
                                    <p:cond delay="0"/>
                                  </p:stCondLst>
                                  <p:childTnLst>
                                    <p:animEffect transition="out" filter="fade">
                                      <p:cBhvr>
                                        <p:cTn id="41" dur="500"/>
                                        <p:tgtEl>
                                          <p:spTgt spid="5"/>
                                        </p:tgtEl>
                                      </p:cBhvr>
                                    </p:animEffect>
                                    <p:set>
                                      <p:cBhvr>
                                        <p:cTn id="42" dur="1" fill="hold">
                                          <p:stCondLst>
                                            <p:cond delay="499"/>
                                          </p:stCondLst>
                                        </p:cTn>
                                        <p:tgtEl>
                                          <p:spTgt spid="5"/>
                                        </p:tgtEl>
                                        <p:attrNameLst>
                                          <p:attrName>style.visibility</p:attrName>
                                        </p:attrNameLst>
                                      </p:cBhvr>
                                      <p:to>
                                        <p:strVal val="hidden"/>
                                      </p:to>
                                    </p:set>
                                  </p:childTnLst>
                                </p:cTn>
                              </p:par>
                              <p:par>
                                <p:cTn id="43" presetID="53" presetClass="exit" presetSubtype="32" fill="hold" grpId="1" nodeType="withEffect">
                                  <p:stCondLst>
                                    <p:cond delay="0"/>
                                  </p:stCondLst>
                                  <p:childTnLst>
                                    <p:anim calcmode="lin" valueType="num">
                                      <p:cBhvr>
                                        <p:cTn id="44" dur="500"/>
                                        <p:tgtEl>
                                          <p:spTgt spid="4"/>
                                        </p:tgtEl>
                                        <p:attrNameLst>
                                          <p:attrName>ppt_w</p:attrName>
                                        </p:attrNameLst>
                                      </p:cBhvr>
                                      <p:tavLst>
                                        <p:tav tm="0">
                                          <p:val>
                                            <p:strVal val="ppt_w"/>
                                          </p:val>
                                        </p:tav>
                                        <p:tav tm="100000">
                                          <p:val>
                                            <p:fltVal val="0"/>
                                          </p:val>
                                        </p:tav>
                                      </p:tavLst>
                                    </p:anim>
                                    <p:anim calcmode="lin" valueType="num">
                                      <p:cBhvr>
                                        <p:cTn id="45" dur="500"/>
                                        <p:tgtEl>
                                          <p:spTgt spid="4"/>
                                        </p:tgtEl>
                                        <p:attrNameLst>
                                          <p:attrName>ppt_h</p:attrName>
                                        </p:attrNameLst>
                                      </p:cBhvr>
                                      <p:tavLst>
                                        <p:tav tm="0">
                                          <p:val>
                                            <p:strVal val="ppt_h"/>
                                          </p:val>
                                        </p:tav>
                                        <p:tav tm="100000">
                                          <p:val>
                                            <p:fltVal val="0"/>
                                          </p:val>
                                        </p:tav>
                                      </p:tavLst>
                                    </p:anim>
                                    <p:animEffect transition="out" filter="fade">
                                      <p:cBhvr>
                                        <p:cTn id="46" dur="500"/>
                                        <p:tgtEl>
                                          <p:spTgt spid="4"/>
                                        </p:tgtEl>
                                      </p:cBhvr>
                                    </p:animEffect>
                                    <p:set>
                                      <p:cBhvr>
                                        <p:cTn id="47" dur="1" fill="hold">
                                          <p:stCondLst>
                                            <p:cond delay="499"/>
                                          </p:stCondLst>
                                        </p:cTn>
                                        <p:tgtEl>
                                          <p:spTgt spid="4"/>
                                        </p:tgtEl>
                                        <p:attrNameLst>
                                          <p:attrName>style.visibility</p:attrName>
                                        </p:attrNameLst>
                                      </p:cBhvr>
                                      <p:to>
                                        <p:strVal val="hidden"/>
                                      </p:to>
                                    </p:set>
                                  </p:childTnLst>
                                </p:cTn>
                              </p:par>
                              <p:par>
                                <p:cTn id="48" presetID="0" presetClass="path" presetSubtype="0" accel="50000" decel="50000" fill="hold" grpId="2" nodeType="withEffect">
                                  <p:stCondLst>
                                    <p:cond delay="0"/>
                                  </p:stCondLst>
                                  <p:childTnLst>
                                    <p:animMotion origin="layout" path="M 5.55556E-7 3.08973E-6 L 0.04931 -0.13691 " pathEditMode="relative" ptsTypes="AA">
                                      <p:cBhvr>
                                        <p:cTn id="49" dur="500" fill="hold"/>
                                        <p:tgtEl>
                                          <p:spTgt spid="4"/>
                                        </p:tgtEl>
                                        <p:attrNameLst>
                                          <p:attrName>ppt_x</p:attrName>
                                          <p:attrName>ppt_y</p:attrName>
                                        </p:attrNameLst>
                                      </p:cBhvr>
                                    </p:animMotion>
                                  </p:childTnLst>
                                </p:cTn>
                              </p:par>
                              <p:par>
                                <p:cTn id="50" presetID="10" presetClass="entr" presetSubtype="0" fill="hold" nodeType="withEffect">
                                  <p:stCondLst>
                                    <p:cond delay="100"/>
                                  </p:stCondLst>
                                  <p:childTnLst>
                                    <p:set>
                                      <p:cBhvr>
                                        <p:cTn id="51" dur="1" fill="hold">
                                          <p:stCondLst>
                                            <p:cond delay="0"/>
                                          </p:stCondLst>
                                        </p:cTn>
                                        <p:tgtEl>
                                          <p:spTgt spid="3">
                                            <p:txEl>
                                              <p:pRg st="1" end="1"/>
                                            </p:txEl>
                                          </p:spTgt>
                                        </p:tgtEl>
                                        <p:attrNameLst>
                                          <p:attrName>style.visibility</p:attrName>
                                        </p:attrNameLst>
                                      </p:cBhvr>
                                      <p:to>
                                        <p:strVal val="visible"/>
                                      </p:to>
                                    </p:set>
                                    <p:animEffect transition="in" filter="fade">
                                      <p:cBhvr>
                                        <p:cTn id="5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4" grpId="0"/>
      <p:bldP spid="4" grpId="1"/>
      <p:bldP spid="4" grpId="2"/>
      <p:bldP spid="14" grpId="0" animBg="1"/>
      <p:bldP spid="12" grpId="0" animBg="1"/>
      <p:bldP spid="12" grpId="1"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Focus groups</a:t>
            </a:r>
            <a:endParaRPr lang="en-AU" dirty="0"/>
          </a:p>
        </p:txBody>
      </p:sp>
      <p:sp>
        <p:nvSpPr>
          <p:cNvPr id="3" name="Content Placeholder 2"/>
          <p:cNvSpPr>
            <a:spLocks noGrp="1"/>
          </p:cNvSpPr>
          <p:nvPr>
            <p:ph idx="1"/>
          </p:nvPr>
        </p:nvSpPr>
        <p:spPr/>
        <p:txBody>
          <a:bodyPr/>
          <a:lstStyle/>
          <a:p>
            <a:r>
              <a:rPr lang="en-AU" dirty="0" smtClean="0"/>
              <a:t>Design basis:</a:t>
            </a:r>
          </a:p>
          <a:p>
            <a:pPr lvl="1"/>
            <a:r>
              <a:rPr lang="en-AU" dirty="0" smtClean="0"/>
              <a:t>Findings from desktop review</a:t>
            </a:r>
          </a:p>
          <a:p>
            <a:pPr lvl="1"/>
            <a:r>
              <a:rPr lang="en-AU" dirty="0" smtClean="0"/>
              <a:t>Built upon by findings from stakeholder surveys</a:t>
            </a:r>
          </a:p>
          <a:p>
            <a:pPr lvl="1"/>
            <a:r>
              <a:rPr lang="en-AU" dirty="0" smtClean="0"/>
              <a:t>Applied against the logic model</a:t>
            </a:r>
          </a:p>
          <a:p>
            <a:r>
              <a:rPr lang="en-AU" dirty="0" smtClean="0"/>
              <a:t>Intent: validate what had been found so far and fill in the gaps</a:t>
            </a:r>
          </a:p>
          <a:p>
            <a:r>
              <a:rPr lang="en-AU" dirty="0" smtClean="0"/>
              <a:t>Seven sessions across country South Australia</a:t>
            </a:r>
          </a:p>
          <a:p>
            <a:pPr lvl="1"/>
            <a:r>
              <a:rPr lang="en-AU" dirty="0" smtClean="0"/>
              <a:t>Videoconferences at additional sites</a:t>
            </a:r>
          </a:p>
          <a:p>
            <a:r>
              <a:rPr lang="en-AU" dirty="0" smtClean="0"/>
              <a:t>Total: 130 participants</a:t>
            </a:r>
          </a:p>
          <a:p>
            <a:endParaRPr lang="en-AU" dirty="0"/>
          </a:p>
        </p:txBody>
      </p:sp>
    </p:spTree>
    <p:extLst>
      <p:ext uri="{BB962C8B-B14F-4D97-AF65-F5344CB8AC3E}">
        <p14:creationId xmlns:p14="http://schemas.microsoft.com/office/powerpoint/2010/main" val="231269317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dirty="0" smtClean="0"/>
              <a:t>Limitations</a:t>
            </a:r>
            <a:endParaRPr lang="en-AU" dirty="0"/>
          </a:p>
        </p:txBody>
      </p:sp>
      <p:sp>
        <p:nvSpPr>
          <p:cNvPr id="5" name="Content Placeholder 4"/>
          <p:cNvSpPr>
            <a:spLocks noGrp="1"/>
          </p:cNvSpPr>
          <p:nvPr>
            <p:ph idx="1"/>
          </p:nvPr>
        </p:nvSpPr>
        <p:spPr/>
        <p:txBody>
          <a:bodyPr/>
          <a:lstStyle/>
          <a:p>
            <a:r>
              <a:rPr lang="en-AU" dirty="0" smtClean="0"/>
              <a:t>Practical and necessary choice not to engage whole of the community</a:t>
            </a:r>
          </a:p>
          <a:p>
            <a:r>
              <a:rPr lang="en-AU" dirty="0" smtClean="0"/>
              <a:t>Poor survey responses</a:t>
            </a:r>
            <a:endParaRPr lang="en-AU" dirty="0"/>
          </a:p>
          <a:p>
            <a:r>
              <a:rPr lang="en-AU" dirty="0" smtClean="0"/>
              <a:t>Data collection bias:</a:t>
            </a:r>
          </a:p>
          <a:p>
            <a:pPr lvl="1"/>
            <a:r>
              <a:rPr lang="en-AU" dirty="0" smtClean="0"/>
              <a:t>Assumption that participants fairly represent all</a:t>
            </a:r>
          </a:p>
          <a:p>
            <a:endParaRPr lang="en-AU" dirty="0" smtClean="0"/>
          </a:p>
        </p:txBody>
      </p:sp>
    </p:spTree>
    <p:extLst>
      <p:ext uri="{BB962C8B-B14F-4D97-AF65-F5344CB8AC3E}">
        <p14:creationId xmlns:p14="http://schemas.microsoft.com/office/powerpoint/2010/main" val="50680424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dirty="0" smtClean="0"/>
              <a:t>Key findings</a:t>
            </a:r>
            <a:endParaRPr lang="en-AU" dirty="0"/>
          </a:p>
        </p:txBody>
      </p:sp>
    </p:spTree>
    <p:extLst>
      <p:ext uri="{BB962C8B-B14F-4D97-AF65-F5344CB8AC3E}">
        <p14:creationId xmlns:p14="http://schemas.microsoft.com/office/powerpoint/2010/main" val="313278540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AU" dirty="0" smtClean="0"/>
              <a:t>The Strategy’s design</a:t>
            </a:r>
            <a:endParaRPr lang="en-AU" dirty="0"/>
          </a:p>
        </p:txBody>
      </p:sp>
      <p:sp>
        <p:nvSpPr>
          <p:cNvPr id="4" name="Content Placeholder 3"/>
          <p:cNvSpPr>
            <a:spLocks noGrp="1"/>
          </p:cNvSpPr>
          <p:nvPr>
            <p:ph idx="1"/>
          </p:nvPr>
        </p:nvSpPr>
        <p:spPr/>
        <p:txBody>
          <a:bodyPr/>
          <a:lstStyle/>
          <a:p>
            <a:r>
              <a:rPr lang="en-AU" dirty="0" smtClean="0"/>
              <a:t>Strengths</a:t>
            </a:r>
            <a:endParaRPr lang="en-AU" dirty="0"/>
          </a:p>
        </p:txBody>
      </p:sp>
      <p:sp>
        <p:nvSpPr>
          <p:cNvPr id="5" name="Content Placeholder 4"/>
          <p:cNvSpPr>
            <a:spLocks noGrp="1"/>
          </p:cNvSpPr>
          <p:nvPr>
            <p:ph idx="13"/>
          </p:nvPr>
        </p:nvSpPr>
        <p:spPr/>
        <p:txBody>
          <a:bodyPr/>
          <a:lstStyle/>
          <a:p>
            <a:r>
              <a:rPr lang="en-AU" dirty="0" smtClean="0"/>
              <a:t>Strategy is well regarded</a:t>
            </a:r>
          </a:p>
          <a:p>
            <a:r>
              <a:rPr lang="en-AU" dirty="0" smtClean="0"/>
              <a:t>And ground-breaking</a:t>
            </a:r>
          </a:p>
          <a:p>
            <a:r>
              <a:rPr lang="en-AU" dirty="0" smtClean="0"/>
              <a:t>A model for others to follow</a:t>
            </a:r>
          </a:p>
          <a:p>
            <a:endParaRPr lang="en-AU" dirty="0"/>
          </a:p>
        </p:txBody>
      </p:sp>
    </p:spTree>
    <p:extLst>
      <p:ext uri="{BB962C8B-B14F-4D97-AF65-F5344CB8AC3E}">
        <p14:creationId xmlns:p14="http://schemas.microsoft.com/office/powerpoint/2010/main" val="181121687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AU" dirty="0" smtClean="0"/>
              <a:t>The Strategy’s design</a:t>
            </a:r>
            <a:endParaRPr lang="en-AU" dirty="0"/>
          </a:p>
        </p:txBody>
      </p:sp>
      <p:sp>
        <p:nvSpPr>
          <p:cNvPr id="4" name="Content Placeholder 3"/>
          <p:cNvSpPr>
            <a:spLocks noGrp="1"/>
          </p:cNvSpPr>
          <p:nvPr>
            <p:ph idx="1"/>
          </p:nvPr>
        </p:nvSpPr>
        <p:spPr/>
        <p:txBody>
          <a:bodyPr/>
          <a:lstStyle/>
          <a:p>
            <a:r>
              <a:rPr lang="en-AU" dirty="0" smtClean="0"/>
              <a:t>Weaknesses</a:t>
            </a:r>
            <a:endParaRPr lang="en-AU" dirty="0"/>
          </a:p>
        </p:txBody>
      </p:sp>
      <p:sp>
        <p:nvSpPr>
          <p:cNvPr id="5" name="Content Placeholder 4"/>
          <p:cNvSpPr>
            <a:spLocks noGrp="1"/>
          </p:cNvSpPr>
          <p:nvPr>
            <p:ph idx="13"/>
          </p:nvPr>
        </p:nvSpPr>
        <p:spPr/>
        <p:txBody>
          <a:bodyPr/>
          <a:lstStyle/>
          <a:p>
            <a:r>
              <a:rPr lang="en-AU" dirty="0" smtClean="0"/>
              <a:t>We had to make inferences</a:t>
            </a:r>
          </a:p>
          <a:p>
            <a:pPr lvl="1"/>
            <a:r>
              <a:rPr lang="en-AU" dirty="0" smtClean="0"/>
              <a:t>Our logic model</a:t>
            </a:r>
          </a:p>
          <a:p>
            <a:pPr lvl="1"/>
            <a:r>
              <a:rPr lang="en-AU" dirty="0" smtClean="0"/>
              <a:t>Our list of intended outcomes of the Strategy</a:t>
            </a:r>
            <a:endParaRPr lang="en-AU" dirty="0"/>
          </a:p>
        </p:txBody>
      </p:sp>
    </p:spTree>
    <p:extLst>
      <p:ext uri="{BB962C8B-B14F-4D97-AF65-F5344CB8AC3E}">
        <p14:creationId xmlns:p14="http://schemas.microsoft.com/office/powerpoint/2010/main" val="420366324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AU" dirty="0" smtClean="0"/>
              <a:t>Individual awareness</a:t>
            </a:r>
            <a:endParaRPr lang="en-AU" dirty="0"/>
          </a:p>
        </p:txBody>
      </p:sp>
      <p:sp>
        <p:nvSpPr>
          <p:cNvPr id="4" name="Content Placeholder 3"/>
          <p:cNvSpPr>
            <a:spLocks noGrp="1"/>
          </p:cNvSpPr>
          <p:nvPr>
            <p:ph idx="1"/>
          </p:nvPr>
        </p:nvSpPr>
        <p:spPr/>
        <p:txBody>
          <a:bodyPr/>
          <a:lstStyle/>
          <a:p>
            <a:r>
              <a:rPr lang="en-AU" dirty="0" smtClean="0"/>
              <a:t>Strengths</a:t>
            </a:r>
            <a:endParaRPr lang="en-AU" dirty="0"/>
          </a:p>
        </p:txBody>
      </p:sp>
      <p:sp>
        <p:nvSpPr>
          <p:cNvPr id="5" name="Content Placeholder 4"/>
          <p:cNvSpPr>
            <a:spLocks noGrp="1"/>
          </p:cNvSpPr>
          <p:nvPr>
            <p:ph idx="13"/>
          </p:nvPr>
        </p:nvSpPr>
        <p:spPr/>
        <p:txBody>
          <a:bodyPr/>
          <a:lstStyle/>
          <a:p>
            <a:r>
              <a:rPr lang="en-AU" dirty="0"/>
              <a:t>Aboriginal people are </a:t>
            </a:r>
            <a:r>
              <a:rPr lang="en-AU" b="1" dirty="0"/>
              <a:t>more aware</a:t>
            </a:r>
            <a:r>
              <a:rPr lang="en-AU" dirty="0"/>
              <a:t> of how to engage with the health </a:t>
            </a:r>
            <a:r>
              <a:rPr lang="en-AU" dirty="0" smtClean="0"/>
              <a:t>system</a:t>
            </a:r>
            <a:endParaRPr lang="en-AU" dirty="0"/>
          </a:p>
        </p:txBody>
      </p:sp>
    </p:spTree>
    <p:extLst>
      <p:ext uri="{BB962C8B-B14F-4D97-AF65-F5344CB8AC3E}">
        <p14:creationId xmlns:p14="http://schemas.microsoft.com/office/powerpoint/2010/main" val="22015594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AU" dirty="0" smtClean="0"/>
              <a:t>Individual awareness</a:t>
            </a:r>
            <a:endParaRPr lang="en-AU" dirty="0"/>
          </a:p>
        </p:txBody>
      </p:sp>
      <p:sp>
        <p:nvSpPr>
          <p:cNvPr id="4" name="Content Placeholder 3"/>
          <p:cNvSpPr>
            <a:spLocks noGrp="1"/>
          </p:cNvSpPr>
          <p:nvPr>
            <p:ph idx="1"/>
          </p:nvPr>
        </p:nvSpPr>
        <p:spPr/>
        <p:txBody>
          <a:bodyPr/>
          <a:lstStyle/>
          <a:p>
            <a:r>
              <a:rPr lang="en-AU" dirty="0" smtClean="0"/>
              <a:t>Opportunities</a:t>
            </a:r>
            <a:endParaRPr lang="en-AU" dirty="0"/>
          </a:p>
        </p:txBody>
      </p:sp>
      <p:sp>
        <p:nvSpPr>
          <p:cNvPr id="5" name="Content Placeholder 4"/>
          <p:cNvSpPr>
            <a:spLocks noGrp="1"/>
          </p:cNvSpPr>
          <p:nvPr>
            <p:ph idx="13"/>
          </p:nvPr>
        </p:nvSpPr>
        <p:spPr/>
        <p:txBody>
          <a:bodyPr/>
          <a:lstStyle/>
          <a:p>
            <a:r>
              <a:rPr lang="en-AU" b="1" dirty="0"/>
              <a:t>more communication/promotion </a:t>
            </a:r>
            <a:r>
              <a:rPr lang="en-AU" dirty="0"/>
              <a:t>needed to country health staff and external bodies about the Strategy</a:t>
            </a:r>
          </a:p>
          <a:p>
            <a:r>
              <a:rPr lang="en-AU" b="1" dirty="0"/>
              <a:t>more engagement </a:t>
            </a:r>
            <a:r>
              <a:rPr lang="en-AU" dirty="0"/>
              <a:t>needed between country health staff and Aboriginal community to build </a:t>
            </a:r>
            <a:r>
              <a:rPr lang="en-AU" dirty="0" smtClean="0"/>
              <a:t>connections</a:t>
            </a:r>
            <a:endParaRPr lang="en-AU" b="1" dirty="0"/>
          </a:p>
        </p:txBody>
      </p:sp>
    </p:spTree>
    <p:extLst>
      <p:ext uri="{BB962C8B-B14F-4D97-AF65-F5344CB8AC3E}">
        <p14:creationId xmlns:p14="http://schemas.microsoft.com/office/powerpoint/2010/main" val="126914040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Individuals feeling supported</a:t>
            </a:r>
            <a:endParaRPr lang="en-AU" dirty="0"/>
          </a:p>
        </p:txBody>
      </p:sp>
      <p:sp>
        <p:nvSpPr>
          <p:cNvPr id="4" name="Content Placeholder 3"/>
          <p:cNvSpPr>
            <a:spLocks noGrp="1"/>
          </p:cNvSpPr>
          <p:nvPr>
            <p:ph idx="1"/>
          </p:nvPr>
        </p:nvSpPr>
        <p:spPr/>
        <p:txBody>
          <a:bodyPr/>
          <a:lstStyle/>
          <a:p>
            <a:r>
              <a:rPr lang="en-AU" dirty="0" smtClean="0"/>
              <a:t>Opportunities</a:t>
            </a:r>
            <a:endParaRPr lang="en-AU" dirty="0"/>
          </a:p>
        </p:txBody>
      </p:sp>
      <p:sp>
        <p:nvSpPr>
          <p:cNvPr id="5" name="Content Placeholder 4"/>
          <p:cNvSpPr>
            <a:spLocks noGrp="1"/>
          </p:cNvSpPr>
          <p:nvPr>
            <p:ph idx="13"/>
          </p:nvPr>
        </p:nvSpPr>
        <p:spPr/>
        <p:txBody>
          <a:bodyPr/>
          <a:lstStyle/>
          <a:p>
            <a:r>
              <a:rPr lang="en-AU" dirty="0" smtClean="0"/>
              <a:t>Strategy has had </a:t>
            </a:r>
            <a:r>
              <a:rPr lang="en-AU" b="1" dirty="0" smtClean="0"/>
              <a:t>very little effect </a:t>
            </a:r>
            <a:r>
              <a:rPr lang="en-AU" dirty="0" smtClean="0"/>
              <a:t>so far on helping community and consumers feel supported to engage</a:t>
            </a:r>
          </a:p>
          <a:p>
            <a:r>
              <a:rPr lang="en-AU" dirty="0" smtClean="0"/>
              <a:t>Aboriginal community perspectives </a:t>
            </a:r>
            <a:r>
              <a:rPr lang="en-AU" b="1" dirty="0" smtClean="0"/>
              <a:t>could be more actively involved </a:t>
            </a:r>
            <a:r>
              <a:rPr lang="en-AU" dirty="0" smtClean="0"/>
              <a:t>in health planning and delivery</a:t>
            </a:r>
          </a:p>
          <a:p>
            <a:r>
              <a:rPr lang="en-AU" b="1" dirty="0" smtClean="0"/>
              <a:t>Poor confidence in Country Health </a:t>
            </a:r>
            <a:r>
              <a:rPr lang="en-AU" dirty="0" smtClean="0"/>
              <a:t>amongst some Aboriginal community and consumers</a:t>
            </a:r>
          </a:p>
          <a:p>
            <a:r>
              <a:rPr lang="en-AU" b="1" dirty="0" smtClean="0"/>
              <a:t>Needs </a:t>
            </a:r>
            <a:r>
              <a:rPr lang="en-AU" dirty="0" smtClean="0"/>
              <a:t>of Elders and young Aboriginal people </a:t>
            </a:r>
            <a:r>
              <a:rPr lang="en-AU" b="1" dirty="0" smtClean="0"/>
              <a:t>poorly understood</a:t>
            </a:r>
            <a:r>
              <a:rPr lang="en-AU" dirty="0" smtClean="0"/>
              <a:t>.</a:t>
            </a:r>
            <a:endParaRPr lang="en-AU" b="1" dirty="0" smtClean="0"/>
          </a:p>
          <a:p>
            <a:endParaRPr lang="en-AU" dirty="0" smtClean="0"/>
          </a:p>
          <a:p>
            <a:endParaRPr lang="en-AU" dirty="0"/>
          </a:p>
        </p:txBody>
      </p:sp>
    </p:spTree>
    <p:extLst>
      <p:ext uri="{BB962C8B-B14F-4D97-AF65-F5344CB8AC3E}">
        <p14:creationId xmlns:p14="http://schemas.microsoft.com/office/powerpoint/2010/main" val="180630218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Participation</a:t>
            </a:r>
            <a:endParaRPr lang="en-AU" dirty="0"/>
          </a:p>
        </p:txBody>
      </p:sp>
      <p:sp>
        <p:nvSpPr>
          <p:cNvPr id="4" name="Content Placeholder 3"/>
          <p:cNvSpPr>
            <a:spLocks noGrp="1"/>
          </p:cNvSpPr>
          <p:nvPr>
            <p:ph idx="1"/>
          </p:nvPr>
        </p:nvSpPr>
        <p:spPr/>
        <p:txBody>
          <a:bodyPr/>
          <a:lstStyle/>
          <a:p>
            <a:r>
              <a:rPr lang="en-AU" dirty="0" smtClean="0"/>
              <a:t>Strengths</a:t>
            </a:r>
            <a:endParaRPr lang="en-AU" dirty="0"/>
          </a:p>
        </p:txBody>
      </p:sp>
      <p:sp>
        <p:nvSpPr>
          <p:cNvPr id="5" name="Content Placeholder 4"/>
          <p:cNvSpPr>
            <a:spLocks noGrp="1"/>
          </p:cNvSpPr>
          <p:nvPr>
            <p:ph idx="13"/>
          </p:nvPr>
        </p:nvSpPr>
        <p:spPr/>
        <p:txBody>
          <a:bodyPr/>
          <a:lstStyle/>
          <a:p>
            <a:r>
              <a:rPr lang="en-AU" dirty="0" smtClean="0"/>
              <a:t>The </a:t>
            </a:r>
            <a:r>
              <a:rPr lang="en-AU" b="1" dirty="0" smtClean="0"/>
              <a:t>Experts by Experience register </a:t>
            </a:r>
            <a:r>
              <a:rPr lang="en-AU" dirty="0" smtClean="0"/>
              <a:t>has improved engagement and individual participation</a:t>
            </a:r>
          </a:p>
          <a:p>
            <a:endParaRPr lang="en-AU" dirty="0" smtClean="0"/>
          </a:p>
        </p:txBody>
      </p:sp>
    </p:spTree>
    <p:extLst>
      <p:ext uri="{BB962C8B-B14F-4D97-AF65-F5344CB8AC3E}">
        <p14:creationId xmlns:p14="http://schemas.microsoft.com/office/powerpoint/2010/main" val="177189815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Participation</a:t>
            </a:r>
            <a:endParaRPr lang="en-AU" dirty="0"/>
          </a:p>
        </p:txBody>
      </p:sp>
      <p:sp>
        <p:nvSpPr>
          <p:cNvPr id="4" name="Content Placeholder 3"/>
          <p:cNvSpPr>
            <a:spLocks noGrp="1"/>
          </p:cNvSpPr>
          <p:nvPr>
            <p:ph idx="1"/>
          </p:nvPr>
        </p:nvSpPr>
        <p:spPr/>
        <p:txBody>
          <a:bodyPr/>
          <a:lstStyle/>
          <a:p>
            <a:r>
              <a:rPr lang="en-AU" dirty="0" smtClean="0"/>
              <a:t>Opportunities</a:t>
            </a:r>
            <a:endParaRPr lang="en-AU" dirty="0"/>
          </a:p>
        </p:txBody>
      </p:sp>
      <p:sp>
        <p:nvSpPr>
          <p:cNvPr id="5" name="Content Placeholder 4"/>
          <p:cNvSpPr>
            <a:spLocks noGrp="1"/>
          </p:cNvSpPr>
          <p:nvPr>
            <p:ph idx="13"/>
          </p:nvPr>
        </p:nvSpPr>
        <p:spPr/>
        <p:txBody>
          <a:bodyPr/>
          <a:lstStyle/>
          <a:p>
            <a:r>
              <a:rPr lang="en-AU" dirty="0" smtClean="0"/>
              <a:t>Communications – within Country Health and externally – about the </a:t>
            </a:r>
            <a:r>
              <a:rPr lang="en-AU" b="1" dirty="0" smtClean="0"/>
              <a:t>Experts by Experience </a:t>
            </a:r>
            <a:r>
              <a:rPr lang="en-AU" dirty="0" smtClean="0"/>
              <a:t>register needs to improved so that this wonderful resource can be better used</a:t>
            </a:r>
          </a:p>
          <a:p>
            <a:r>
              <a:rPr lang="en-AU" dirty="0" smtClean="0"/>
              <a:t>There are </a:t>
            </a:r>
            <a:r>
              <a:rPr lang="en-AU" b="1" dirty="0" smtClean="0"/>
              <a:t>not enough Experts </a:t>
            </a:r>
            <a:r>
              <a:rPr lang="en-AU" dirty="0" smtClean="0"/>
              <a:t>by Experience</a:t>
            </a:r>
          </a:p>
          <a:p>
            <a:r>
              <a:rPr lang="en-AU" b="1" dirty="0" smtClean="0"/>
              <a:t>Training </a:t>
            </a:r>
            <a:r>
              <a:rPr lang="en-AU" dirty="0" smtClean="0"/>
              <a:t>for Experts needs to be reviewed</a:t>
            </a:r>
          </a:p>
          <a:p>
            <a:r>
              <a:rPr lang="en-AU" dirty="0" smtClean="0"/>
              <a:t>More </a:t>
            </a:r>
            <a:r>
              <a:rPr lang="en-AU" b="1" dirty="0" smtClean="0"/>
              <a:t>clear and sound management </a:t>
            </a:r>
            <a:r>
              <a:rPr lang="en-AU" dirty="0" smtClean="0"/>
              <a:t>of the Experts register could make it more useful</a:t>
            </a:r>
            <a:endParaRPr lang="en-AU" dirty="0"/>
          </a:p>
        </p:txBody>
      </p:sp>
    </p:spTree>
    <p:extLst>
      <p:ext uri="{BB962C8B-B14F-4D97-AF65-F5344CB8AC3E}">
        <p14:creationId xmlns:p14="http://schemas.microsoft.com/office/powerpoint/2010/main" val="38321964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in content"/>
          <p:cNvSpPr>
            <a:spLocks noGrp="1"/>
          </p:cNvSpPr>
          <p:nvPr>
            <p:ph idx="1"/>
          </p:nvPr>
        </p:nvSpPr>
        <p:spPr/>
        <p:txBody>
          <a:bodyPr/>
          <a:lstStyle/>
          <a:p>
            <a:r>
              <a:rPr lang="en-AU" dirty="0" smtClean="0"/>
              <a:t>This seminar will be recorded and published on our world-wide web site</a:t>
            </a:r>
          </a:p>
          <a:p>
            <a:r>
              <a:rPr lang="en-AU" dirty="0" smtClean="0"/>
              <a:t>Cellphones off or silent, please</a:t>
            </a:r>
          </a:p>
          <a:p>
            <a:r>
              <a:rPr lang="en-AU" dirty="0"/>
              <a:t>Please mute your microphone unless </a:t>
            </a:r>
            <a:r>
              <a:rPr lang="en-AU" dirty="0" smtClean="0"/>
              <a:t>speaking</a:t>
            </a:r>
            <a:endParaRPr lang="en-AU" dirty="0"/>
          </a:p>
        </p:txBody>
      </p:sp>
      <p:sp>
        <p:nvSpPr>
          <p:cNvPr id="5" name="White-out cover"/>
          <p:cNvSpPr/>
          <p:nvPr/>
        </p:nvSpPr>
        <p:spPr>
          <a:xfrm>
            <a:off x="107503" y="846138"/>
            <a:ext cx="7654180" cy="4599086"/>
          </a:xfrm>
          <a:custGeom>
            <a:avLst/>
            <a:gdLst>
              <a:gd name="connsiteX0" fmla="*/ 0 w 7200800"/>
              <a:gd name="connsiteY0" fmla="*/ 0 h 4599086"/>
              <a:gd name="connsiteX1" fmla="*/ 7200800 w 7200800"/>
              <a:gd name="connsiteY1" fmla="*/ 0 h 4599086"/>
              <a:gd name="connsiteX2" fmla="*/ 7200800 w 7200800"/>
              <a:gd name="connsiteY2" fmla="*/ 4599086 h 4599086"/>
              <a:gd name="connsiteX3" fmla="*/ 0 w 7200800"/>
              <a:gd name="connsiteY3" fmla="*/ 4599086 h 4599086"/>
              <a:gd name="connsiteX4" fmla="*/ 0 w 7200800"/>
              <a:gd name="connsiteY4" fmla="*/ 0 h 4599086"/>
              <a:gd name="connsiteX0" fmla="*/ 0 w 7200800"/>
              <a:gd name="connsiteY0" fmla="*/ 0 h 4599086"/>
              <a:gd name="connsiteX1" fmla="*/ 7200800 w 7200800"/>
              <a:gd name="connsiteY1" fmla="*/ 0 h 4599086"/>
              <a:gd name="connsiteX2" fmla="*/ 7198171 w 7200800"/>
              <a:gd name="connsiteY2" fmla="*/ 1201737 h 4599086"/>
              <a:gd name="connsiteX3" fmla="*/ 7200800 w 7200800"/>
              <a:gd name="connsiteY3" fmla="*/ 4599086 h 4599086"/>
              <a:gd name="connsiteX4" fmla="*/ 0 w 7200800"/>
              <a:gd name="connsiteY4" fmla="*/ 4599086 h 4599086"/>
              <a:gd name="connsiteX5" fmla="*/ 0 w 7200800"/>
              <a:gd name="connsiteY5" fmla="*/ 0 h 4599086"/>
              <a:gd name="connsiteX0" fmla="*/ 0 w 7664897"/>
              <a:gd name="connsiteY0" fmla="*/ 0 h 4599086"/>
              <a:gd name="connsiteX1" fmla="*/ 7200800 w 7664897"/>
              <a:gd name="connsiteY1" fmla="*/ 0 h 4599086"/>
              <a:gd name="connsiteX2" fmla="*/ 7664896 w 7664897"/>
              <a:gd name="connsiteY2" fmla="*/ 2220912 h 4599086"/>
              <a:gd name="connsiteX3" fmla="*/ 7200800 w 7664897"/>
              <a:gd name="connsiteY3" fmla="*/ 4599086 h 4599086"/>
              <a:gd name="connsiteX4" fmla="*/ 0 w 7664897"/>
              <a:gd name="connsiteY4" fmla="*/ 4599086 h 4599086"/>
              <a:gd name="connsiteX5" fmla="*/ 0 w 7664897"/>
              <a:gd name="connsiteY5" fmla="*/ 0 h 4599086"/>
              <a:gd name="connsiteX0" fmla="*/ 0 w 7664897"/>
              <a:gd name="connsiteY0" fmla="*/ 0 h 4599086"/>
              <a:gd name="connsiteX1" fmla="*/ 7200800 w 7664897"/>
              <a:gd name="connsiteY1" fmla="*/ 0 h 4599086"/>
              <a:gd name="connsiteX2" fmla="*/ 7664896 w 7664897"/>
              <a:gd name="connsiteY2" fmla="*/ 2220912 h 4599086"/>
              <a:gd name="connsiteX3" fmla="*/ 7200800 w 7664897"/>
              <a:gd name="connsiteY3" fmla="*/ 4599086 h 4599086"/>
              <a:gd name="connsiteX4" fmla="*/ 0 w 7664897"/>
              <a:gd name="connsiteY4" fmla="*/ 4599086 h 4599086"/>
              <a:gd name="connsiteX5" fmla="*/ 0 w 7664897"/>
              <a:gd name="connsiteY5" fmla="*/ 0 h 4599086"/>
              <a:gd name="connsiteX0" fmla="*/ 0 w 7664896"/>
              <a:gd name="connsiteY0" fmla="*/ 0 h 4599086"/>
              <a:gd name="connsiteX1" fmla="*/ 7200800 w 7664896"/>
              <a:gd name="connsiteY1" fmla="*/ 0 h 4599086"/>
              <a:gd name="connsiteX2" fmla="*/ 7664896 w 7664896"/>
              <a:gd name="connsiteY2" fmla="*/ 2220912 h 4599086"/>
              <a:gd name="connsiteX3" fmla="*/ 7200800 w 7664896"/>
              <a:gd name="connsiteY3" fmla="*/ 4599086 h 4599086"/>
              <a:gd name="connsiteX4" fmla="*/ 0 w 7664896"/>
              <a:gd name="connsiteY4" fmla="*/ 4599086 h 4599086"/>
              <a:gd name="connsiteX5" fmla="*/ 0 w 7664896"/>
              <a:gd name="connsiteY5" fmla="*/ 0 h 4599086"/>
              <a:gd name="connsiteX0" fmla="*/ 0 w 7489770"/>
              <a:gd name="connsiteY0" fmla="*/ 0 h 4599086"/>
              <a:gd name="connsiteX1" fmla="*/ 7200800 w 7489770"/>
              <a:gd name="connsiteY1" fmla="*/ 0 h 4599086"/>
              <a:gd name="connsiteX2" fmla="*/ 7489770 w 7489770"/>
              <a:gd name="connsiteY2" fmla="*/ 2201862 h 4599086"/>
              <a:gd name="connsiteX3" fmla="*/ 7200800 w 7489770"/>
              <a:gd name="connsiteY3" fmla="*/ 4599086 h 4599086"/>
              <a:gd name="connsiteX4" fmla="*/ 0 w 7489770"/>
              <a:gd name="connsiteY4" fmla="*/ 4599086 h 4599086"/>
              <a:gd name="connsiteX5" fmla="*/ 0 w 7489770"/>
              <a:gd name="connsiteY5" fmla="*/ 0 h 4599086"/>
              <a:gd name="connsiteX0" fmla="*/ 0 w 7406815"/>
              <a:gd name="connsiteY0" fmla="*/ 0 h 4599086"/>
              <a:gd name="connsiteX1" fmla="*/ 7200800 w 7406815"/>
              <a:gd name="connsiteY1" fmla="*/ 0 h 4599086"/>
              <a:gd name="connsiteX2" fmla="*/ 7406815 w 7406815"/>
              <a:gd name="connsiteY2" fmla="*/ 2211387 h 4599086"/>
              <a:gd name="connsiteX3" fmla="*/ 7200800 w 7406815"/>
              <a:gd name="connsiteY3" fmla="*/ 4599086 h 4599086"/>
              <a:gd name="connsiteX4" fmla="*/ 0 w 7406815"/>
              <a:gd name="connsiteY4" fmla="*/ 4599086 h 4599086"/>
              <a:gd name="connsiteX5" fmla="*/ 0 w 7406815"/>
              <a:gd name="connsiteY5" fmla="*/ 0 h 4599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06815" h="4599086">
                <a:moveTo>
                  <a:pt x="0" y="0"/>
                </a:moveTo>
                <a:lnTo>
                  <a:pt x="7200800" y="0"/>
                </a:lnTo>
                <a:lnTo>
                  <a:pt x="7406815" y="2211387"/>
                </a:lnTo>
                <a:lnTo>
                  <a:pt x="7200800" y="4599086"/>
                </a:lnTo>
                <a:lnTo>
                  <a:pt x="0" y="4599086"/>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2" name="Animation text"/>
          <p:cNvSpPr txBox="1"/>
          <p:nvPr/>
        </p:nvSpPr>
        <p:spPr>
          <a:xfrm>
            <a:off x="538620" y="2987123"/>
            <a:ext cx="2017156" cy="923330"/>
          </a:xfrm>
          <a:prstGeom prst="rect">
            <a:avLst/>
          </a:prstGeom>
          <a:noFill/>
        </p:spPr>
        <p:txBody>
          <a:bodyPr wrap="square" rtlCol="0">
            <a:spAutoFit/>
          </a:bodyPr>
          <a:lstStyle/>
          <a:p>
            <a:r>
              <a:rPr lang="en-AU" dirty="0"/>
              <a:t>Please mute your microphone unless speaking</a:t>
            </a:r>
          </a:p>
        </p:txBody>
      </p:sp>
      <p:sp>
        <p:nvSpPr>
          <p:cNvPr id="13" name="Animation text cover"/>
          <p:cNvSpPr/>
          <p:nvPr/>
        </p:nvSpPr>
        <p:spPr>
          <a:xfrm>
            <a:off x="251054" y="2941795"/>
            <a:ext cx="2304722" cy="968658"/>
          </a:xfrm>
          <a:custGeom>
            <a:avLst/>
            <a:gdLst>
              <a:gd name="connsiteX0" fmla="*/ 0 w 7200800"/>
              <a:gd name="connsiteY0" fmla="*/ 0 h 4599086"/>
              <a:gd name="connsiteX1" fmla="*/ 7200800 w 7200800"/>
              <a:gd name="connsiteY1" fmla="*/ 0 h 4599086"/>
              <a:gd name="connsiteX2" fmla="*/ 7200800 w 7200800"/>
              <a:gd name="connsiteY2" fmla="*/ 4599086 h 4599086"/>
              <a:gd name="connsiteX3" fmla="*/ 0 w 7200800"/>
              <a:gd name="connsiteY3" fmla="*/ 4599086 h 4599086"/>
              <a:gd name="connsiteX4" fmla="*/ 0 w 7200800"/>
              <a:gd name="connsiteY4" fmla="*/ 0 h 4599086"/>
              <a:gd name="connsiteX0" fmla="*/ 0 w 7200800"/>
              <a:gd name="connsiteY0" fmla="*/ 0 h 4599086"/>
              <a:gd name="connsiteX1" fmla="*/ 7200800 w 7200800"/>
              <a:gd name="connsiteY1" fmla="*/ 0 h 4599086"/>
              <a:gd name="connsiteX2" fmla="*/ 7198171 w 7200800"/>
              <a:gd name="connsiteY2" fmla="*/ 1201737 h 4599086"/>
              <a:gd name="connsiteX3" fmla="*/ 7200800 w 7200800"/>
              <a:gd name="connsiteY3" fmla="*/ 4599086 h 4599086"/>
              <a:gd name="connsiteX4" fmla="*/ 0 w 7200800"/>
              <a:gd name="connsiteY4" fmla="*/ 4599086 h 4599086"/>
              <a:gd name="connsiteX5" fmla="*/ 0 w 7200800"/>
              <a:gd name="connsiteY5" fmla="*/ 0 h 4599086"/>
              <a:gd name="connsiteX0" fmla="*/ 0 w 7664897"/>
              <a:gd name="connsiteY0" fmla="*/ 0 h 4599086"/>
              <a:gd name="connsiteX1" fmla="*/ 7200800 w 7664897"/>
              <a:gd name="connsiteY1" fmla="*/ 0 h 4599086"/>
              <a:gd name="connsiteX2" fmla="*/ 7664896 w 7664897"/>
              <a:gd name="connsiteY2" fmla="*/ 2220912 h 4599086"/>
              <a:gd name="connsiteX3" fmla="*/ 7200800 w 7664897"/>
              <a:gd name="connsiteY3" fmla="*/ 4599086 h 4599086"/>
              <a:gd name="connsiteX4" fmla="*/ 0 w 7664897"/>
              <a:gd name="connsiteY4" fmla="*/ 4599086 h 4599086"/>
              <a:gd name="connsiteX5" fmla="*/ 0 w 7664897"/>
              <a:gd name="connsiteY5" fmla="*/ 0 h 4599086"/>
              <a:gd name="connsiteX0" fmla="*/ 0 w 7664897"/>
              <a:gd name="connsiteY0" fmla="*/ 0 h 4599086"/>
              <a:gd name="connsiteX1" fmla="*/ 7200800 w 7664897"/>
              <a:gd name="connsiteY1" fmla="*/ 0 h 4599086"/>
              <a:gd name="connsiteX2" fmla="*/ 7664896 w 7664897"/>
              <a:gd name="connsiteY2" fmla="*/ 2220912 h 4599086"/>
              <a:gd name="connsiteX3" fmla="*/ 7200800 w 7664897"/>
              <a:gd name="connsiteY3" fmla="*/ 4599086 h 4599086"/>
              <a:gd name="connsiteX4" fmla="*/ 0 w 7664897"/>
              <a:gd name="connsiteY4" fmla="*/ 4599086 h 4599086"/>
              <a:gd name="connsiteX5" fmla="*/ 0 w 7664897"/>
              <a:gd name="connsiteY5" fmla="*/ 0 h 4599086"/>
              <a:gd name="connsiteX0" fmla="*/ 0 w 7664896"/>
              <a:gd name="connsiteY0" fmla="*/ 0 h 4599086"/>
              <a:gd name="connsiteX1" fmla="*/ 7200800 w 7664896"/>
              <a:gd name="connsiteY1" fmla="*/ 0 h 4599086"/>
              <a:gd name="connsiteX2" fmla="*/ 7664896 w 7664896"/>
              <a:gd name="connsiteY2" fmla="*/ 2220912 h 4599086"/>
              <a:gd name="connsiteX3" fmla="*/ 7200800 w 7664896"/>
              <a:gd name="connsiteY3" fmla="*/ 4599086 h 4599086"/>
              <a:gd name="connsiteX4" fmla="*/ 0 w 7664896"/>
              <a:gd name="connsiteY4" fmla="*/ 4599086 h 4599086"/>
              <a:gd name="connsiteX5" fmla="*/ 0 w 7664896"/>
              <a:gd name="connsiteY5" fmla="*/ 0 h 4599086"/>
              <a:gd name="connsiteX0" fmla="*/ 0 w 7489770"/>
              <a:gd name="connsiteY0" fmla="*/ 0 h 4599086"/>
              <a:gd name="connsiteX1" fmla="*/ 7200800 w 7489770"/>
              <a:gd name="connsiteY1" fmla="*/ 0 h 4599086"/>
              <a:gd name="connsiteX2" fmla="*/ 7489770 w 7489770"/>
              <a:gd name="connsiteY2" fmla="*/ 2201862 h 4599086"/>
              <a:gd name="connsiteX3" fmla="*/ 7200800 w 7489770"/>
              <a:gd name="connsiteY3" fmla="*/ 4599086 h 4599086"/>
              <a:gd name="connsiteX4" fmla="*/ 0 w 7489770"/>
              <a:gd name="connsiteY4" fmla="*/ 4599086 h 4599086"/>
              <a:gd name="connsiteX5" fmla="*/ 0 w 7489770"/>
              <a:gd name="connsiteY5" fmla="*/ 0 h 4599086"/>
              <a:gd name="connsiteX0" fmla="*/ 0 w 7406815"/>
              <a:gd name="connsiteY0" fmla="*/ 0 h 4599086"/>
              <a:gd name="connsiteX1" fmla="*/ 7200800 w 7406815"/>
              <a:gd name="connsiteY1" fmla="*/ 0 h 4599086"/>
              <a:gd name="connsiteX2" fmla="*/ 7406815 w 7406815"/>
              <a:gd name="connsiteY2" fmla="*/ 2211387 h 4599086"/>
              <a:gd name="connsiteX3" fmla="*/ 7200800 w 7406815"/>
              <a:gd name="connsiteY3" fmla="*/ 4599086 h 4599086"/>
              <a:gd name="connsiteX4" fmla="*/ 0 w 7406815"/>
              <a:gd name="connsiteY4" fmla="*/ 4599086 h 4599086"/>
              <a:gd name="connsiteX5" fmla="*/ 0 w 7406815"/>
              <a:gd name="connsiteY5" fmla="*/ 0 h 4599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06815" h="4599086">
                <a:moveTo>
                  <a:pt x="0" y="0"/>
                </a:moveTo>
                <a:lnTo>
                  <a:pt x="7200800" y="0"/>
                </a:lnTo>
                <a:lnTo>
                  <a:pt x="7406815" y="2211387"/>
                </a:lnTo>
                <a:lnTo>
                  <a:pt x="7200800" y="4599086"/>
                </a:lnTo>
                <a:lnTo>
                  <a:pt x="0" y="4599086"/>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grpSp>
        <p:nvGrpSpPr>
          <p:cNvPr id="14" name="Microphone"/>
          <p:cNvGrpSpPr/>
          <p:nvPr/>
        </p:nvGrpSpPr>
        <p:grpSpPr>
          <a:xfrm>
            <a:off x="3635928" y="1916832"/>
            <a:ext cx="1440000" cy="2376224"/>
            <a:chOff x="3635928" y="1916832"/>
            <a:chExt cx="1440000" cy="2376224"/>
          </a:xfrm>
        </p:grpSpPr>
        <p:sp>
          <p:nvSpPr>
            <p:cNvPr id="15" name="Rounded Rectangle 14"/>
            <p:cNvSpPr/>
            <p:nvPr/>
          </p:nvSpPr>
          <p:spPr>
            <a:xfrm>
              <a:off x="3923928" y="1916832"/>
              <a:ext cx="864000" cy="1800000"/>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grpSp>
          <p:nvGrpSpPr>
            <p:cNvPr id="16" name="Group 15"/>
            <p:cNvGrpSpPr/>
            <p:nvPr/>
          </p:nvGrpSpPr>
          <p:grpSpPr>
            <a:xfrm>
              <a:off x="3635928" y="3212984"/>
              <a:ext cx="1440000" cy="1080072"/>
              <a:chOff x="3635928" y="3212984"/>
              <a:chExt cx="1440000" cy="1080072"/>
            </a:xfrm>
          </p:grpSpPr>
          <p:sp>
            <p:nvSpPr>
              <p:cNvPr id="17" name="Oval 9"/>
              <p:cNvSpPr/>
              <p:nvPr/>
            </p:nvSpPr>
            <p:spPr>
              <a:xfrm>
                <a:off x="3635928" y="3212984"/>
                <a:ext cx="1440000" cy="792000"/>
              </a:xfrm>
              <a:custGeom>
                <a:avLst/>
                <a:gdLst/>
                <a:ahLst/>
                <a:cxnLst/>
                <a:rect l="l" t="t" r="r" b="b"/>
                <a:pathLst>
                  <a:path w="1440000" h="792000">
                    <a:moveTo>
                      <a:pt x="72000" y="0"/>
                    </a:moveTo>
                    <a:cubicBezTo>
                      <a:pt x="111765" y="0"/>
                      <a:pt x="144000" y="32235"/>
                      <a:pt x="144000" y="72000"/>
                    </a:cubicBezTo>
                    <a:cubicBezTo>
                      <a:pt x="144000" y="390116"/>
                      <a:pt x="401884" y="648000"/>
                      <a:pt x="720000" y="648000"/>
                    </a:cubicBezTo>
                    <a:cubicBezTo>
                      <a:pt x="1038116" y="648000"/>
                      <a:pt x="1296000" y="390116"/>
                      <a:pt x="1296000" y="72000"/>
                    </a:cubicBezTo>
                    <a:cubicBezTo>
                      <a:pt x="1296000" y="32235"/>
                      <a:pt x="1328235" y="0"/>
                      <a:pt x="1368000" y="0"/>
                    </a:cubicBezTo>
                    <a:cubicBezTo>
                      <a:pt x="1407765" y="0"/>
                      <a:pt x="1440000" y="32235"/>
                      <a:pt x="1440000" y="72000"/>
                    </a:cubicBezTo>
                    <a:cubicBezTo>
                      <a:pt x="1440000" y="469645"/>
                      <a:pt x="1117645" y="792000"/>
                      <a:pt x="720000" y="792000"/>
                    </a:cubicBezTo>
                    <a:cubicBezTo>
                      <a:pt x="322355" y="792000"/>
                      <a:pt x="0" y="469645"/>
                      <a:pt x="0" y="72000"/>
                    </a:cubicBezTo>
                    <a:cubicBezTo>
                      <a:pt x="0" y="32235"/>
                      <a:pt x="32235" y="0"/>
                      <a:pt x="72000"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8" name="Rectangle 17"/>
              <p:cNvSpPr/>
              <p:nvPr/>
            </p:nvSpPr>
            <p:spPr>
              <a:xfrm>
                <a:off x="4283928" y="3933056"/>
                <a:ext cx="144000" cy="360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9" name="Rounded Rectangle 18"/>
              <p:cNvSpPr/>
              <p:nvPr/>
            </p:nvSpPr>
            <p:spPr>
              <a:xfrm>
                <a:off x="3815928" y="4149056"/>
                <a:ext cx="1080000" cy="144000"/>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grpSp>
      </p:grpSp>
      <p:sp>
        <p:nvSpPr>
          <p:cNvPr id="20" name="Mic crossout bar"/>
          <p:cNvSpPr/>
          <p:nvPr/>
        </p:nvSpPr>
        <p:spPr>
          <a:xfrm rot="18900000">
            <a:off x="3203928" y="2872646"/>
            <a:ext cx="2304000" cy="288000"/>
          </a:xfrm>
          <a:prstGeom prst="roundRect">
            <a:avLst>
              <a:gd name="adj" fmla="val 50000"/>
            </a:avLst>
          </a:prstGeom>
          <a:solidFill>
            <a:schemeClr val="tx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2" name="Title"/>
          <p:cNvSpPr>
            <a:spLocks noGrp="1"/>
          </p:cNvSpPr>
          <p:nvPr>
            <p:ph type="title"/>
          </p:nvPr>
        </p:nvSpPr>
        <p:spPr/>
        <p:txBody>
          <a:bodyPr/>
          <a:lstStyle/>
          <a:p>
            <a:r>
              <a:rPr lang="en-AU" dirty="0" smtClean="0"/>
              <a:t>Housekeeping</a:t>
            </a:r>
            <a:endParaRPr lang="en-AU" dirty="0"/>
          </a:p>
        </p:txBody>
      </p:sp>
    </p:spTree>
    <p:extLst>
      <p:ext uri="{BB962C8B-B14F-4D97-AF65-F5344CB8AC3E}">
        <p14:creationId xmlns:p14="http://schemas.microsoft.com/office/powerpoint/2010/main" val="2812532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0"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animEffect transition="in" filter="fade">
                                      <p:cBhvr>
                                        <p:cTn id="9" dur="500"/>
                                        <p:tgtEl>
                                          <p:spTgt spid="12"/>
                                        </p:tgtEl>
                                      </p:cBhvr>
                                    </p:animEffect>
                                  </p:childTnLst>
                                </p:cTn>
                              </p:par>
                              <p:par>
                                <p:cTn id="10" presetID="1" presetClass="exit"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hidden"/>
                                      </p:to>
                                    </p:set>
                                  </p:childTnLst>
                                </p:cTn>
                              </p:par>
                            </p:childTnLst>
                          </p:cTn>
                        </p:par>
                        <p:par>
                          <p:cTn id="12" fill="hold">
                            <p:stCondLst>
                              <p:cond delay="500"/>
                            </p:stCondLst>
                            <p:childTnLst>
                              <p:par>
                                <p:cTn id="13" presetID="22" presetClass="entr" presetSubtype="4" fill="hold" grpId="0" nodeType="after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wipe(down)">
                                      <p:cBhvr>
                                        <p:cTn id="15" dur="500"/>
                                        <p:tgtEl>
                                          <p:spTgt spid="20"/>
                                        </p:tgtEl>
                                      </p:cBhvr>
                                    </p:animEffect>
                                  </p:childTnLst>
                                </p:cTn>
                              </p:par>
                            </p:childTnLst>
                          </p:cTn>
                        </p:par>
                        <p:par>
                          <p:cTn id="16" fill="hold">
                            <p:stCondLst>
                              <p:cond delay="1500"/>
                            </p:stCondLst>
                            <p:childTnLst>
                              <p:par>
                                <p:cTn id="17" presetID="10" presetClass="exit" presetSubtype="0" fill="hold" grpId="1" nodeType="afterEffect">
                                  <p:stCondLst>
                                    <p:cond delay="1000"/>
                                  </p:stCondLst>
                                  <p:childTnLst>
                                    <p:animEffect transition="out" filter="fade">
                                      <p:cBhvr>
                                        <p:cTn id="18" dur="500"/>
                                        <p:tgtEl>
                                          <p:spTgt spid="20"/>
                                        </p:tgtEl>
                                      </p:cBhvr>
                                    </p:animEffect>
                                    <p:set>
                                      <p:cBhvr>
                                        <p:cTn id="19" dur="1" fill="hold">
                                          <p:stCondLst>
                                            <p:cond delay="499"/>
                                          </p:stCondLst>
                                        </p:cTn>
                                        <p:tgtEl>
                                          <p:spTgt spid="20"/>
                                        </p:tgtEl>
                                        <p:attrNameLst>
                                          <p:attrName>style.visibility</p:attrName>
                                        </p:attrNameLst>
                                      </p:cBhvr>
                                      <p:to>
                                        <p:strVal val="hidden"/>
                                      </p:to>
                                    </p:set>
                                  </p:childTnLst>
                                </p:cTn>
                              </p:par>
                              <p:par>
                                <p:cTn id="20" presetID="10" presetClass="exit" presetSubtype="0" fill="hold" nodeType="withEffect">
                                  <p:stCondLst>
                                    <p:cond delay="1000"/>
                                  </p:stCondLst>
                                  <p:childTnLst>
                                    <p:animEffect transition="out" filter="fade">
                                      <p:cBhvr>
                                        <p:cTn id="21" dur="500"/>
                                        <p:tgtEl>
                                          <p:spTgt spid="14"/>
                                        </p:tgtEl>
                                      </p:cBhvr>
                                    </p:animEffect>
                                    <p:set>
                                      <p:cBhvr>
                                        <p:cTn id="22" dur="1" fill="hold">
                                          <p:stCondLst>
                                            <p:cond delay="499"/>
                                          </p:stCondLst>
                                        </p:cTn>
                                        <p:tgtEl>
                                          <p:spTgt spid="14"/>
                                        </p:tgtEl>
                                        <p:attrNameLst>
                                          <p:attrName>style.visibility</p:attrName>
                                        </p:attrNameLst>
                                      </p:cBhvr>
                                      <p:to>
                                        <p:strVal val="hidden"/>
                                      </p:to>
                                    </p:set>
                                  </p:childTnLst>
                                </p:cTn>
                              </p:par>
                              <p:par>
                                <p:cTn id="23" presetID="10" presetClass="exit" presetSubtype="0" fill="hold" grpId="0" nodeType="withEffect">
                                  <p:stCondLst>
                                    <p:cond delay="1000"/>
                                  </p:stCondLst>
                                  <p:childTnLst>
                                    <p:animEffect transition="out" filter="fade">
                                      <p:cBhvr>
                                        <p:cTn id="24" dur="500"/>
                                        <p:tgtEl>
                                          <p:spTgt spid="5"/>
                                        </p:tgtEl>
                                      </p:cBhvr>
                                    </p:animEffect>
                                    <p:set>
                                      <p:cBhvr>
                                        <p:cTn id="25" dur="1" fill="hold">
                                          <p:stCondLst>
                                            <p:cond delay="499"/>
                                          </p:stCondLst>
                                        </p:cTn>
                                        <p:tgtEl>
                                          <p:spTgt spid="5"/>
                                        </p:tgtEl>
                                        <p:attrNameLst>
                                          <p:attrName>style.visibility</p:attrName>
                                        </p:attrNameLst>
                                      </p:cBhvr>
                                      <p:to>
                                        <p:strVal val="hidden"/>
                                      </p:to>
                                    </p:set>
                                  </p:childTnLst>
                                </p:cTn>
                              </p:par>
                              <p:par>
                                <p:cTn id="26" presetID="10" presetClass="entr" presetSubtype="0" fill="hold" nodeType="withEffect">
                                  <p:stCondLst>
                                    <p:cond delay="110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500"/>
                                        <p:tgtEl>
                                          <p:spTgt spid="3">
                                            <p:txEl>
                                              <p:pRg st="2" end="2"/>
                                            </p:txEl>
                                          </p:spTgt>
                                        </p:tgtEl>
                                      </p:cBhvr>
                                    </p:animEffect>
                                  </p:childTnLst>
                                </p:cTn>
                              </p:par>
                              <p:par>
                                <p:cTn id="29" presetID="53" presetClass="exit" presetSubtype="32" fill="hold" grpId="1" nodeType="withEffect">
                                  <p:stCondLst>
                                    <p:cond delay="1100"/>
                                  </p:stCondLst>
                                  <p:childTnLst>
                                    <p:anim calcmode="lin" valueType="num">
                                      <p:cBhvr>
                                        <p:cTn id="30" dur="500"/>
                                        <p:tgtEl>
                                          <p:spTgt spid="12"/>
                                        </p:tgtEl>
                                        <p:attrNameLst>
                                          <p:attrName>ppt_w</p:attrName>
                                        </p:attrNameLst>
                                      </p:cBhvr>
                                      <p:tavLst>
                                        <p:tav tm="0">
                                          <p:val>
                                            <p:strVal val="ppt_w"/>
                                          </p:val>
                                        </p:tav>
                                        <p:tav tm="100000">
                                          <p:val>
                                            <p:fltVal val="0"/>
                                          </p:val>
                                        </p:tav>
                                      </p:tavLst>
                                    </p:anim>
                                    <p:anim calcmode="lin" valueType="num">
                                      <p:cBhvr>
                                        <p:cTn id="31" dur="500"/>
                                        <p:tgtEl>
                                          <p:spTgt spid="12"/>
                                        </p:tgtEl>
                                        <p:attrNameLst>
                                          <p:attrName>ppt_h</p:attrName>
                                        </p:attrNameLst>
                                      </p:cBhvr>
                                      <p:tavLst>
                                        <p:tav tm="0">
                                          <p:val>
                                            <p:strVal val="ppt_h"/>
                                          </p:val>
                                        </p:tav>
                                        <p:tav tm="100000">
                                          <p:val>
                                            <p:fltVal val="0"/>
                                          </p:val>
                                        </p:tav>
                                      </p:tavLst>
                                    </p:anim>
                                    <p:animEffect transition="out" filter="fade">
                                      <p:cBhvr>
                                        <p:cTn id="32" dur="500"/>
                                        <p:tgtEl>
                                          <p:spTgt spid="12"/>
                                        </p:tgtEl>
                                      </p:cBhvr>
                                    </p:animEffect>
                                    <p:set>
                                      <p:cBhvr>
                                        <p:cTn id="33" dur="1" fill="hold">
                                          <p:stCondLst>
                                            <p:cond delay="499"/>
                                          </p:stCondLst>
                                        </p:cTn>
                                        <p:tgtEl>
                                          <p:spTgt spid="12"/>
                                        </p:tgtEl>
                                        <p:attrNameLst>
                                          <p:attrName>style.visibility</p:attrName>
                                        </p:attrNameLst>
                                      </p:cBhvr>
                                      <p:to>
                                        <p:strVal val="hidden"/>
                                      </p:to>
                                    </p:set>
                                  </p:childTnLst>
                                </p:cTn>
                              </p:par>
                              <p:par>
                                <p:cTn id="34" presetID="0" presetClass="path" presetSubtype="0" accel="50000" decel="50000" fill="hold" grpId="2" nodeType="withEffect">
                                  <p:stCondLst>
                                    <p:cond delay="1100"/>
                                  </p:stCondLst>
                                  <p:childTnLst>
                                    <p:animMotion origin="layout" path="M 2.77778E-6 -2.67345E-6 L -0.01563 -0.06568 " pathEditMode="relative" rAng="0" ptsTypes="AA">
                                      <p:cBhvr>
                                        <p:cTn id="35" dur="500" fill="hold"/>
                                        <p:tgtEl>
                                          <p:spTgt spid="12"/>
                                        </p:tgtEl>
                                        <p:attrNameLst>
                                          <p:attrName>ppt_x</p:attrName>
                                          <p:attrName>ppt_y</p:attrName>
                                        </p:attrNameLst>
                                      </p:cBhvr>
                                      <p:rCtr x="-781" y="-328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12" grpId="0"/>
      <p:bldP spid="12" grpId="1"/>
      <p:bldP spid="12" grpId="2"/>
      <p:bldP spid="13" grpId="0" animBg="1"/>
      <p:bldP spid="20" grpId="0" animBg="1"/>
      <p:bldP spid="20" grpId="1"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dirty="0" smtClean="0"/>
              <a:t>Workforce</a:t>
            </a:r>
            <a:endParaRPr lang="en-AU" dirty="0"/>
          </a:p>
        </p:txBody>
      </p:sp>
      <p:sp>
        <p:nvSpPr>
          <p:cNvPr id="6" name="Content Placeholder 5"/>
          <p:cNvSpPr>
            <a:spLocks noGrp="1"/>
          </p:cNvSpPr>
          <p:nvPr>
            <p:ph idx="13"/>
          </p:nvPr>
        </p:nvSpPr>
        <p:spPr/>
        <p:txBody>
          <a:bodyPr/>
          <a:lstStyle/>
          <a:p>
            <a:r>
              <a:rPr lang="en-AU" sz="2400" dirty="0"/>
              <a:t>Cultural training is mandatory… </a:t>
            </a:r>
            <a:r>
              <a:rPr lang="en-AU" sz="2400" b="1" dirty="0"/>
              <a:t>but not all staff are doing it!</a:t>
            </a:r>
          </a:p>
          <a:p>
            <a:endParaRPr lang="en-AU" dirty="0"/>
          </a:p>
        </p:txBody>
      </p:sp>
      <p:pic>
        <p:nvPicPr>
          <p:cNvPr id="1026" name="Picture 2"/>
          <p:cNvPicPr>
            <a:picLocks noGrp="1" noChangeAspect="1" noChangeArrowheads="1"/>
          </p:cNvPicPr>
          <p:nvPr>
            <p:ph idx="14"/>
          </p:nvPr>
        </p:nvPicPr>
        <p:blipFill>
          <a:blip r:embed="rId3">
            <a:extLst>
              <a:ext uri="{28A0092B-C50C-407E-A947-70E740481C1C}">
                <a14:useLocalDpi xmlns:a14="http://schemas.microsoft.com/office/drawing/2010/main" val="0"/>
              </a:ext>
            </a:extLst>
          </a:blip>
          <a:srcRect/>
          <a:stretch>
            <a:fillRect/>
          </a:stretch>
        </p:blipFill>
        <p:spPr bwMode="auto">
          <a:xfrm>
            <a:off x="4001938" y="1989138"/>
            <a:ext cx="2940349" cy="3527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Box 11"/>
          <p:cNvSpPr txBox="1"/>
          <p:nvPr/>
        </p:nvSpPr>
        <p:spPr>
          <a:xfrm>
            <a:off x="539552" y="4026954"/>
            <a:ext cx="2904306" cy="1296144"/>
          </a:xfrm>
          <a:prstGeom prst="roundRect">
            <a:avLst/>
          </a:prstGeom>
          <a:noFill/>
          <a:ln>
            <a:solidFill>
              <a:schemeClr val="accent1"/>
            </a:solidFill>
          </a:ln>
        </p:spPr>
        <p:txBody>
          <a:bodyPr wrap="square" rtlCol="0">
            <a:noAutofit/>
          </a:bodyPr>
          <a:lstStyle/>
          <a:p>
            <a:pPr algn="ctr"/>
            <a:r>
              <a:rPr lang="en-AU" dirty="0" smtClean="0"/>
              <a:t>Estimated that 29 out of every 100 Country Health staff have </a:t>
            </a:r>
            <a:r>
              <a:rPr lang="en-AU" b="1" dirty="0" smtClean="0"/>
              <a:t>not</a:t>
            </a:r>
            <a:r>
              <a:rPr lang="en-AU" dirty="0" smtClean="0"/>
              <a:t> completed cultural training</a:t>
            </a:r>
            <a:endParaRPr lang="en-AU" dirty="0"/>
          </a:p>
        </p:txBody>
      </p:sp>
      <p:cxnSp>
        <p:nvCxnSpPr>
          <p:cNvPr id="14" name="Straight Arrow Connector 13"/>
          <p:cNvCxnSpPr>
            <a:stCxn id="12" idx="3"/>
          </p:cNvCxnSpPr>
          <p:nvPr/>
        </p:nvCxnSpPr>
        <p:spPr>
          <a:xfrm flipV="1">
            <a:off x="3443858" y="3450890"/>
            <a:ext cx="2040260" cy="1224136"/>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806675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Outcomes: workforce</a:t>
            </a:r>
            <a:endParaRPr lang="en-AU" dirty="0"/>
          </a:p>
        </p:txBody>
      </p:sp>
      <p:sp>
        <p:nvSpPr>
          <p:cNvPr id="6" name="Content Placeholder 5"/>
          <p:cNvSpPr>
            <a:spLocks noGrp="1"/>
          </p:cNvSpPr>
          <p:nvPr>
            <p:ph idx="1"/>
          </p:nvPr>
        </p:nvSpPr>
        <p:spPr/>
        <p:txBody>
          <a:bodyPr/>
          <a:lstStyle/>
          <a:p>
            <a:r>
              <a:rPr lang="en-AU" dirty="0" smtClean="0"/>
              <a:t>Concerns over </a:t>
            </a:r>
            <a:r>
              <a:rPr lang="en-AU" b="1" dirty="0" smtClean="0"/>
              <a:t>Aboriginal cultural awareness and competence </a:t>
            </a:r>
            <a:r>
              <a:rPr lang="en-AU" dirty="0" smtClean="0"/>
              <a:t>within Country Health</a:t>
            </a:r>
          </a:p>
          <a:p>
            <a:r>
              <a:rPr lang="en-AU" dirty="0" smtClean="0"/>
              <a:t>Cultural </a:t>
            </a:r>
            <a:r>
              <a:rPr lang="en-AU" b="1" dirty="0" smtClean="0"/>
              <a:t>competency to be tackled centrally </a:t>
            </a:r>
            <a:r>
              <a:rPr lang="en-AU" dirty="0" smtClean="0"/>
              <a:t>as part of workplace culture</a:t>
            </a:r>
          </a:p>
          <a:p>
            <a:pPr marL="0" indent="0">
              <a:buNone/>
            </a:pPr>
            <a:endParaRPr lang="en-AU" dirty="0"/>
          </a:p>
        </p:txBody>
      </p:sp>
    </p:spTree>
    <p:extLst>
      <p:ext uri="{BB962C8B-B14F-4D97-AF65-F5344CB8AC3E}">
        <p14:creationId xmlns:p14="http://schemas.microsoft.com/office/powerpoint/2010/main" val="167804346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Outcomes: workforce</a:t>
            </a:r>
          </a:p>
        </p:txBody>
      </p:sp>
      <p:sp>
        <p:nvSpPr>
          <p:cNvPr id="4" name="Content Placeholder 3"/>
          <p:cNvSpPr>
            <a:spLocks noGrp="1"/>
          </p:cNvSpPr>
          <p:nvPr>
            <p:ph idx="1"/>
          </p:nvPr>
        </p:nvSpPr>
        <p:spPr>
          <a:xfrm>
            <a:off x="457200" y="1557338"/>
            <a:ext cx="6275040" cy="431502"/>
          </a:xfrm>
        </p:spPr>
        <p:txBody>
          <a:bodyPr/>
          <a:lstStyle/>
          <a:p>
            <a:r>
              <a:rPr lang="en-AU" dirty="0"/>
              <a:t>Aboriginal staff woefully </a:t>
            </a:r>
            <a:r>
              <a:rPr lang="en-AU" dirty="0" smtClean="0"/>
              <a:t>under-represented in Country Health</a:t>
            </a:r>
            <a:endParaRPr lang="en-AU" dirty="0"/>
          </a:p>
        </p:txBody>
      </p:sp>
      <p:graphicFrame>
        <p:nvGraphicFramePr>
          <p:cNvPr id="14" name="Content Placeholder 13"/>
          <p:cNvGraphicFramePr>
            <a:graphicFrameLocks noGrp="1"/>
          </p:cNvGraphicFramePr>
          <p:nvPr>
            <p:ph idx="13"/>
            <p:extLst>
              <p:ext uri="{D42A27DB-BD31-4B8C-83A1-F6EECF244321}">
                <p14:modId xmlns:p14="http://schemas.microsoft.com/office/powerpoint/2010/main" val="2262676246"/>
              </p:ext>
            </p:extLst>
          </p:nvPr>
        </p:nvGraphicFramePr>
        <p:xfrm>
          <a:off x="539553" y="2410210"/>
          <a:ext cx="3175197" cy="2968625"/>
        </p:xfrm>
        <a:graphic>
          <a:graphicData uri="http://schemas.openxmlformats.org/drawingml/2006/table">
            <a:tbl>
              <a:tblPr firstRow="1" bandRow="1" bandCol="1">
                <a:tableStyleId>{7E9639D4-E3E2-4D34-9284-5A2195B3D0D7}</a:tableStyleId>
              </a:tblPr>
              <a:tblGrid>
                <a:gridCol w="1058399"/>
                <a:gridCol w="1058399"/>
                <a:gridCol w="1058399"/>
              </a:tblGrid>
              <a:tr h="370840">
                <a:tc>
                  <a:txBody>
                    <a:bodyPr/>
                    <a:lstStyle/>
                    <a:p>
                      <a:pPr algn="l" fontAlgn="b"/>
                      <a:r>
                        <a:rPr lang="en-AU" sz="1100" u="none" strike="noStrike" dirty="0">
                          <a:effectLst/>
                        </a:rPr>
                        <a:t>Region</a:t>
                      </a:r>
                      <a:endParaRPr lang="en-AU" sz="1100" b="0" i="0" u="none" strike="noStrike" dirty="0">
                        <a:solidFill>
                          <a:srgbClr val="000000"/>
                        </a:solidFill>
                        <a:effectLst/>
                        <a:latin typeface="Calibri"/>
                      </a:endParaRPr>
                    </a:p>
                  </a:txBody>
                  <a:tcPr marL="9525" marR="9525" marT="9525" marB="0" anchor="b"/>
                </a:tc>
                <a:tc>
                  <a:txBody>
                    <a:bodyPr/>
                    <a:lstStyle/>
                    <a:p>
                      <a:pPr algn="l" fontAlgn="b"/>
                      <a:r>
                        <a:rPr lang="en-AU" sz="1100" u="none" strike="noStrike" dirty="0">
                          <a:effectLst/>
                        </a:rPr>
                        <a:t>Aboriginal population</a:t>
                      </a:r>
                      <a:endParaRPr lang="en-AU" sz="1100" b="0" i="0" u="none" strike="noStrike" dirty="0">
                        <a:solidFill>
                          <a:srgbClr val="000000"/>
                        </a:solidFill>
                        <a:effectLst/>
                        <a:latin typeface="Calibri"/>
                      </a:endParaRPr>
                    </a:p>
                  </a:txBody>
                  <a:tcPr marL="9525" marR="9525" marT="9525" marB="0" anchor="b"/>
                </a:tc>
                <a:tc>
                  <a:txBody>
                    <a:bodyPr/>
                    <a:lstStyle/>
                    <a:p>
                      <a:pPr algn="l" fontAlgn="b"/>
                      <a:r>
                        <a:rPr lang="en-AU" sz="1100" u="none" strike="noStrike" dirty="0">
                          <a:effectLst/>
                        </a:rPr>
                        <a:t>Aboriginal staff</a:t>
                      </a:r>
                      <a:endParaRPr lang="en-AU" sz="1100" b="0" i="0" u="none" strike="noStrike" dirty="0">
                        <a:solidFill>
                          <a:srgbClr val="000000"/>
                        </a:solidFill>
                        <a:effectLst/>
                        <a:latin typeface="Calibri"/>
                      </a:endParaRPr>
                    </a:p>
                  </a:txBody>
                  <a:tcPr marL="9525" marR="9525" marT="9525" marB="0" anchor="b"/>
                </a:tc>
              </a:tr>
              <a:tr h="370840">
                <a:tc>
                  <a:txBody>
                    <a:bodyPr/>
                    <a:lstStyle/>
                    <a:p>
                      <a:pPr algn="l" fontAlgn="b"/>
                      <a:r>
                        <a:rPr lang="en-AU" sz="1300" u="none" strike="noStrike" dirty="0">
                          <a:effectLst/>
                        </a:rPr>
                        <a:t>Eyre and Far North</a:t>
                      </a:r>
                      <a:endParaRPr lang="en-AU" sz="1300" b="0" i="0" u="none" strike="noStrike" dirty="0">
                        <a:solidFill>
                          <a:srgbClr val="000000"/>
                        </a:solidFill>
                        <a:effectLst/>
                        <a:latin typeface="Calibri"/>
                      </a:endParaRPr>
                    </a:p>
                  </a:txBody>
                  <a:tcPr marL="9525" marR="9525" marT="9525" marB="0" anchor="b"/>
                </a:tc>
                <a:tc>
                  <a:txBody>
                    <a:bodyPr/>
                    <a:lstStyle/>
                    <a:p>
                      <a:pPr algn="r" fontAlgn="b"/>
                      <a:r>
                        <a:rPr lang="en-AU" sz="1600" b="1" u="none" strike="noStrike" dirty="0">
                          <a:effectLst/>
                        </a:rPr>
                        <a:t>12.1%</a:t>
                      </a:r>
                      <a:endParaRPr lang="en-AU" sz="1600" b="1" i="0" u="none" strike="noStrike" dirty="0">
                        <a:solidFill>
                          <a:srgbClr val="000000"/>
                        </a:solidFill>
                        <a:effectLst/>
                        <a:latin typeface="Calibri"/>
                      </a:endParaRPr>
                    </a:p>
                  </a:txBody>
                  <a:tcPr marL="9525" marR="9525" marT="9525" marB="0" anchor="b">
                    <a:solidFill>
                      <a:schemeClr val="accent2"/>
                    </a:solidFill>
                  </a:tcPr>
                </a:tc>
                <a:tc>
                  <a:txBody>
                    <a:bodyPr/>
                    <a:lstStyle/>
                    <a:p>
                      <a:pPr algn="r" fontAlgn="b"/>
                      <a:r>
                        <a:rPr lang="en-AU" sz="1600" b="1" u="none" strike="noStrike" dirty="0">
                          <a:solidFill>
                            <a:schemeClr val="bg1">
                              <a:lumMod val="95000"/>
                            </a:schemeClr>
                          </a:solidFill>
                          <a:effectLst/>
                        </a:rPr>
                        <a:t>1.9%</a:t>
                      </a:r>
                      <a:endParaRPr lang="en-AU" sz="1600" b="1" i="0" u="none" strike="noStrike" dirty="0">
                        <a:solidFill>
                          <a:schemeClr val="bg1">
                            <a:lumMod val="95000"/>
                          </a:schemeClr>
                        </a:solidFill>
                        <a:effectLst/>
                        <a:latin typeface="Calibri"/>
                      </a:endParaRPr>
                    </a:p>
                  </a:txBody>
                  <a:tcPr marL="9525" marR="9525" marT="9525" marB="0" anchor="b">
                    <a:solidFill>
                      <a:schemeClr val="tx2"/>
                    </a:solidFill>
                  </a:tcPr>
                </a:tc>
              </a:tr>
              <a:tr h="370840">
                <a:tc>
                  <a:txBody>
                    <a:bodyPr/>
                    <a:lstStyle/>
                    <a:p>
                      <a:pPr algn="l" fontAlgn="b"/>
                      <a:r>
                        <a:rPr lang="en-AU" sz="1300" u="none" strike="noStrike" dirty="0">
                          <a:effectLst/>
                        </a:rPr>
                        <a:t>Flinders and Upper North</a:t>
                      </a:r>
                      <a:endParaRPr lang="en-AU" sz="1300" b="0" i="0" u="none" strike="noStrike" dirty="0">
                        <a:solidFill>
                          <a:srgbClr val="000000"/>
                        </a:solidFill>
                        <a:effectLst/>
                        <a:latin typeface="Calibri"/>
                      </a:endParaRPr>
                    </a:p>
                  </a:txBody>
                  <a:tcPr marL="9525" marR="9525" marT="9525" marB="0" anchor="b"/>
                </a:tc>
                <a:tc>
                  <a:txBody>
                    <a:bodyPr/>
                    <a:lstStyle/>
                    <a:p>
                      <a:pPr algn="r" fontAlgn="b"/>
                      <a:r>
                        <a:rPr lang="en-AU" sz="1600" b="1" u="none" strike="noStrike" dirty="0">
                          <a:effectLst/>
                        </a:rPr>
                        <a:t>8.7%</a:t>
                      </a:r>
                      <a:endParaRPr lang="en-AU" sz="1600" b="1" i="0" u="none" strike="noStrike" dirty="0">
                        <a:solidFill>
                          <a:srgbClr val="000000"/>
                        </a:solidFill>
                        <a:effectLst/>
                        <a:latin typeface="Calibri"/>
                      </a:endParaRPr>
                    </a:p>
                  </a:txBody>
                  <a:tcPr marL="9525" marR="9525" marT="9525" marB="0" anchor="b">
                    <a:solidFill>
                      <a:schemeClr val="accent2"/>
                    </a:solidFill>
                  </a:tcPr>
                </a:tc>
                <a:tc>
                  <a:txBody>
                    <a:bodyPr/>
                    <a:lstStyle/>
                    <a:p>
                      <a:pPr algn="r" fontAlgn="b"/>
                      <a:r>
                        <a:rPr lang="en-AU" sz="1600" b="1" u="none" strike="noStrike" dirty="0">
                          <a:solidFill>
                            <a:schemeClr val="bg1">
                              <a:lumMod val="95000"/>
                            </a:schemeClr>
                          </a:solidFill>
                          <a:effectLst/>
                        </a:rPr>
                        <a:t>3.4%</a:t>
                      </a:r>
                      <a:endParaRPr lang="en-AU" sz="1600" b="1" i="0" u="none" strike="noStrike" dirty="0">
                        <a:solidFill>
                          <a:schemeClr val="bg1">
                            <a:lumMod val="95000"/>
                          </a:schemeClr>
                        </a:solidFill>
                        <a:effectLst/>
                        <a:latin typeface="Calibri"/>
                      </a:endParaRPr>
                    </a:p>
                  </a:txBody>
                  <a:tcPr marL="9525" marR="9525" marT="9525" marB="0" anchor="b">
                    <a:solidFill>
                      <a:schemeClr val="tx2"/>
                    </a:solidFill>
                  </a:tcPr>
                </a:tc>
              </a:tr>
              <a:tr h="370840">
                <a:tc>
                  <a:txBody>
                    <a:bodyPr/>
                    <a:lstStyle/>
                    <a:p>
                      <a:pPr algn="l" fontAlgn="b"/>
                      <a:r>
                        <a:rPr lang="en-AU" sz="1300" u="none" strike="noStrike" dirty="0">
                          <a:effectLst/>
                        </a:rPr>
                        <a:t>Yorke and Northern</a:t>
                      </a:r>
                      <a:endParaRPr lang="en-AU" sz="1300" b="0" i="0" u="none" strike="noStrike" dirty="0">
                        <a:solidFill>
                          <a:srgbClr val="000000"/>
                        </a:solidFill>
                        <a:effectLst/>
                        <a:latin typeface="Calibri"/>
                      </a:endParaRPr>
                    </a:p>
                  </a:txBody>
                  <a:tcPr marL="9525" marR="9525" marT="9525" marB="0" anchor="b"/>
                </a:tc>
                <a:tc>
                  <a:txBody>
                    <a:bodyPr/>
                    <a:lstStyle/>
                    <a:p>
                      <a:pPr algn="r" fontAlgn="b"/>
                      <a:r>
                        <a:rPr lang="en-AU" sz="1600" b="1" u="none" strike="noStrike" dirty="0">
                          <a:effectLst/>
                        </a:rPr>
                        <a:t>2.3%</a:t>
                      </a:r>
                      <a:endParaRPr lang="en-AU" sz="1600" b="1" i="0" u="none" strike="noStrike" dirty="0">
                        <a:solidFill>
                          <a:srgbClr val="000000"/>
                        </a:solidFill>
                        <a:effectLst/>
                        <a:latin typeface="Calibri"/>
                      </a:endParaRPr>
                    </a:p>
                  </a:txBody>
                  <a:tcPr marL="9525" marR="9525" marT="9525" marB="0" anchor="b">
                    <a:solidFill>
                      <a:schemeClr val="accent2"/>
                    </a:solidFill>
                  </a:tcPr>
                </a:tc>
                <a:tc>
                  <a:txBody>
                    <a:bodyPr/>
                    <a:lstStyle/>
                    <a:p>
                      <a:pPr algn="r" fontAlgn="b"/>
                      <a:r>
                        <a:rPr lang="en-AU" sz="1600" b="1" u="none" strike="noStrike" dirty="0">
                          <a:solidFill>
                            <a:schemeClr val="bg1">
                              <a:lumMod val="95000"/>
                            </a:schemeClr>
                          </a:solidFill>
                          <a:effectLst/>
                        </a:rPr>
                        <a:t>1.1%</a:t>
                      </a:r>
                      <a:endParaRPr lang="en-AU" sz="1600" b="1" i="0" u="none" strike="noStrike" dirty="0">
                        <a:solidFill>
                          <a:schemeClr val="bg1">
                            <a:lumMod val="95000"/>
                          </a:schemeClr>
                        </a:solidFill>
                        <a:effectLst/>
                        <a:latin typeface="Calibri"/>
                      </a:endParaRPr>
                    </a:p>
                  </a:txBody>
                  <a:tcPr marL="9525" marR="9525" marT="9525" marB="0" anchor="b">
                    <a:solidFill>
                      <a:schemeClr val="tx2"/>
                    </a:solidFill>
                  </a:tcPr>
                </a:tc>
              </a:tr>
              <a:tr h="370840">
                <a:tc>
                  <a:txBody>
                    <a:bodyPr/>
                    <a:lstStyle/>
                    <a:p>
                      <a:pPr algn="l" fontAlgn="b"/>
                      <a:r>
                        <a:rPr lang="en-AU" sz="1300" u="none" strike="noStrike" dirty="0">
                          <a:effectLst/>
                        </a:rPr>
                        <a:t>Barossa, Hills, Fleurieu</a:t>
                      </a:r>
                      <a:endParaRPr lang="en-AU" sz="1300" b="0" i="0" u="none" strike="noStrike" dirty="0">
                        <a:solidFill>
                          <a:srgbClr val="000000"/>
                        </a:solidFill>
                        <a:effectLst/>
                        <a:latin typeface="Calibri"/>
                      </a:endParaRPr>
                    </a:p>
                  </a:txBody>
                  <a:tcPr marL="9525" marR="9525" marT="9525" marB="0" anchor="b"/>
                </a:tc>
                <a:tc>
                  <a:txBody>
                    <a:bodyPr/>
                    <a:lstStyle/>
                    <a:p>
                      <a:pPr algn="r" fontAlgn="b"/>
                      <a:r>
                        <a:rPr lang="en-AU" sz="1600" b="1" u="none" strike="noStrike" dirty="0">
                          <a:effectLst/>
                        </a:rPr>
                        <a:t>1.0%</a:t>
                      </a:r>
                      <a:endParaRPr lang="en-AU" sz="1600" b="1" i="0" u="none" strike="noStrike" dirty="0">
                        <a:solidFill>
                          <a:srgbClr val="000000"/>
                        </a:solidFill>
                        <a:effectLst/>
                        <a:latin typeface="Calibri"/>
                      </a:endParaRPr>
                    </a:p>
                  </a:txBody>
                  <a:tcPr marL="9525" marR="9525" marT="9525" marB="0" anchor="b">
                    <a:solidFill>
                      <a:schemeClr val="accent2"/>
                    </a:solidFill>
                  </a:tcPr>
                </a:tc>
                <a:tc>
                  <a:txBody>
                    <a:bodyPr/>
                    <a:lstStyle/>
                    <a:p>
                      <a:pPr algn="r" fontAlgn="b"/>
                      <a:r>
                        <a:rPr lang="en-AU" sz="1600" b="1" u="none" strike="noStrike" dirty="0">
                          <a:solidFill>
                            <a:schemeClr val="bg1">
                              <a:lumMod val="95000"/>
                            </a:schemeClr>
                          </a:solidFill>
                          <a:effectLst/>
                        </a:rPr>
                        <a:t>1.9%</a:t>
                      </a:r>
                      <a:endParaRPr lang="en-AU" sz="1600" b="1" i="0" u="none" strike="noStrike" dirty="0">
                        <a:solidFill>
                          <a:schemeClr val="bg1">
                            <a:lumMod val="95000"/>
                          </a:schemeClr>
                        </a:solidFill>
                        <a:effectLst/>
                        <a:latin typeface="Calibri"/>
                      </a:endParaRPr>
                    </a:p>
                  </a:txBody>
                  <a:tcPr marL="9525" marR="9525" marT="9525" marB="0" anchor="b">
                    <a:solidFill>
                      <a:schemeClr val="tx2"/>
                    </a:solidFill>
                  </a:tcPr>
                </a:tc>
              </a:tr>
              <a:tr h="370840">
                <a:tc>
                  <a:txBody>
                    <a:bodyPr/>
                    <a:lstStyle/>
                    <a:p>
                      <a:pPr algn="l" fontAlgn="b"/>
                      <a:r>
                        <a:rPr lang="en-AU" sz="1300" u="none" strike="noStrike" dirty="0">
                          <a:effectLst/>
                        </a:rPr>
                        <a:t>Riverland, Mallee, Coorong</a:t>
                      </a:r>
                      <a:endParaRPr lang="en-AU" sz="1300" b="0" i="0" u="none" strike="noStrike" dirty="0">
                        <a:solidFill>
                          <a:srgbClr val="000000"/>
                        </a:solidFill>
                        <a:effectLst/>
                        <a:latin typeface="Calibri"/>
                      </a:endParaRPr>
                    </a:p>
                  </a:txBody>
                  <a:tcPr marL="9525" marR="9525" marT="9525" marB="0" anchor="b"/>
                </a:tc>
                <a:tc>
                  <a:txBody>
                    <a:bodyPr/>
                    <a:lstStyle/>
                    <a:p>
                      <a:pPr algn="r" fontAlgn="b"/>
                      <a:r>
                        <a:rPr lang="en-AU" sz="1600" b="1" u="none" strike="noStrike" dirty="0">
                          <a:effectLst/>
                        </a:rPr>
                        <a:t>3.5%</a:t>
                      </a:r>
                      <a:endParaRPr lang="en-AU" sz="1600" b="1" i="0" u="none" strike="noStrike" dirty="0">
                        <a:solidFill>
                          <a:srgbClr val="000000"/>
                        </a:solidFill>
                        <a:effectLst/>
                        <a:latin typeface="Calibri"/>
                      </a:endParaRPr>
                    </a:p>
                  </a:txBody>
                  <a:tcPr marL="9525" marR="9525" marT="9525" marB="0" anchor="b">
                    <a:solidFill>
                      <a:schemeClr val="accent2"/>
                    </a:solidFill>
                  </a:tcPr>
                </a:tc>
                <a:tc>
                  <a:txBody>
                    <a:bodyPr/>
                    <a:lstStyle/>
                    <a:p>
                      <a:pPr algn="r" fontAlgn="b"/>
                      <a:r>
                        <a:rPr lang="en-AU" sz="1600" b="1" u="none" strike="noStrike" dirty="0">
                          <a:solidFill>
                            <a:schemeClr val="bg1">
                              <a:lumMod val="95000"/>
                            </a:schemeClr>
                          </a:solidFill>
                          <a:effectLst/>
                        </a:rPr>
                        <a:t>2.1%</a:t>
                      </a:r>
                      <a:endParaRPr lang="en-AU" sz="1600" b="1" i="0" u="none" strike="noStrike" dirty="0">
                        <a:solidFill>
                          <a:schemeClr val="bg1">
                            <a:lumMod val="95000"/>
                          </a:schemeClr>
                        </a:solidFill>
                        <a:effectLst/>
                        <a:latin typeface="Calibri"/>
                      </a:endParaRPr>
                    </a:p>
                  </a:txBody>
                  <a:tcPr marL="9525" marR="9525" marT="9525" marB="0" anchor="b">
                    <a:solidFill>
                      <a:schemeClr val="tx2"/>
                    </a:solidFill>
                  </a:tcPr>
                </a:tc>
              </a:tr>
              <a:tr h="370840">
                <a:tc>
                  <a:txBody>
                    <a:bodyPr/>
                    <a:lstStyle/>
                    <a:p>
                      <a:pPr algn="l" fontAlgn="b"/>
                      <a:r>
                        <a:rPr lang="en-AU" sz="1300" u="none" strike="noStrike" dirty="0">
                          <a:effectLst/>
                        </a:rPr>
                        <a:t>South East</a:t>
                      </a:r>
                      <a:endParaRPr lang="en-AU" sz="1300" b="0" i="0" u="none" strike="noStrike" dirty="0">
                        <a:solidFill>
                          <a:srgbClr val="000000"/>
                        </a:solidFill>
                        <a:effectLst/>
                        <a:latin typeface="Calibri"/>
                      </a:endParaRPr>
                    </a:p>
                  </a:txBody>
                  <a:tcPr marL="9525" marR="9525" marT="9525" marB="0" anchor="b"/>
                </a:tc>
                <a:tc>
                  <a:txBody>
                    <a:bodyPr/>
                    <a:lstStyle/>
                    <a:p>
                      <a:pPr algn="r" fontAlgn="b"/>
                      <a:r>
                        <a:rPr lang="en-AU" sz="1600" b="1" u="none" strike="noStrike" dirty="0">
                          <a:effectLst/>
                        </a:rPr>
                        <a:t>1.7%</a:t>
                      </a:r>
                      <a:endParaRPr lang="en-AU" sz="1600" b="1" i="0" u="none" strike="noStrike" dirty="0">
                        <a:solidFill>
                          <a:srgbClr val="000000"/>
                        </a:solidFill>
                        <a:effectLst/>
                        <a:latin typeface="Calibri"/>
                      </a:endParaRPr>
                    </a:p>
                  </a:txBody>
                  <a:tcPr marL="9525" marR="9525" marT="9525" marB="0" anchor="b">
                    <a:solidFill>
                      <a:schemeClr val="accent2"/>
                    </a:solidFill>
                  </a:tcPr>
                </a:tc>
                <a:tc>
                  <a:txBody>
                    <a:bodyPr/>
                    <a:lstStyle/>
                    <a:p>
                      <a:pPr algn="r" fontAlgn="b"/>
                      <a:r>
                        <a:rPr lang="en-AU" sz="1600" b="1" u="none" strike="noStrike" dirty="0">
                          <a:solidFill>
                            <a:schemeClr val="bg1">
                              <a:lumMod val="95000"/>
                            </a:schemeClr>
                          </a:solidFill>
                          <a:effectLst/>
                        </a:rPr>
                        <a:t>1.0%</a:t>
                      </a:r>
                      <a:endParaRPr lang="en-AU" sz="1600" b="1" i="0" u="none" strike="noStrike" dirty="0">
                        <a:solidFill>
                          <a:schemeClr val="bg1">
                            <a:lumMod val="95000"/>
                          </a:schemeClr>
                        </a:solidFill>
                        <a:effectLst/>
                        <a:latin typeface="Calibri"/>
                      </a:endParaRPr>
                    </a:p>
                  </a:txBody>
                  <a:tcPr marL="9525" marR="9525" marT="9525" marB="0" anchor="b">
                    <a:solidFill>
                      <a:schemeClr val="tx2"/>
                    </a:solidFill>
                  </a:tcPr>
                </a:tc>
              </a:tr>
            </a:tbl>
          </a:graphicData>
        </a:graphic>
      </p:graphicFrame>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3928" y="2376326"/>
            <a:ext cx="619125" cy="771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4008" y="2784140"/>
            <a:ext cx="619125" cy="771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98722" y="3147851"/>
            <a:ext cx="619125" cy="771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23928" y="3578138"/>
            <a:ext cx="619125" cy="771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91608" y="4107520"/>
            <a:ext cx="619125" cy="771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4" name="Picture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53011" y="4673699"/>
            <a:ext cx="619125" cy="771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7947379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Workforce</a:t>
            </a:r>
            <a:endParaRPr lang="en-AU" dirty="0"/>
          </a:p>
        </p:txBody>
      </p:sp>
      <p:sp>
        <p:nvSpPr>
          <p:cNvPr id="3" name="Content Placeholder 2"/>
          <p:cNvSpPr>
            <a:spLocks noGrp="1"/>
          </p:cNvSpPr>
          <p:nvPr>
            <p:ph idx="1"/>
          </p:nvPr>
        </p:nvSpPr>
        <p:spPr/>
        <p:txBody>
          <a:bodyPr/>
          <a:lstStyle/>
          <a:p>
            <a:r>
              <a:rPr lang="en-AU" b="1" dirty="0" smtClean="0"/>
              <a:t>Staff do not </a:t>
            </a:r>
            <a:r>
              <a:rPr lang="en-AU" dirty="0" smtClean="0"/>
              <a:t>properly </a:t>
            </a:r>
            <a:r>
              <a:rPr lang="en-AU" b="1" dirty="0" smtClean="0"/>
              <a:t>understand benefits </a:t>
            </a:r>
            <a:r>
              <a:rPr lang="en-AU" dirty="0" smtClean="0"/>
              <a:t>of community engagement</a:t>
            </a:r>
          </a:p>
          <a:p>
            <a:r>
              <a:rPr lang="en-AU" b="1" dirty="0" smtClean="0"/>
              <a:t>Better governance </a:t>
            </a:r>
            <a:r>
              <a:rPr lang="en-AU" dirty="0" smtClean="0"/>
              <a:t>needed to ensure the Strategy continues to be embedded and meet its aims</a:t>
            </a:r>
          </a:p>
          <a:p>
            <a:endParaRPr lang="en-AU" dirty="0"/>
          </a:p>
        </p:txBody>
      </p:sp>
    </p:spTree>
    <p:extLst>
      <p:ext uri="{BB962C8B-B14F-4D97-AF65-F5344CB8AC3E}">
        <p14:creationId xmlns:p14="http://schemas.microsoft.com/office/powerpoint/2010/main" val="90729538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Partnerships</a:t>
            </a:r>
            <a:endParaRPr lang="en-AU" dirty="0"/>
          </a:p>
        </p:txBody>
      </p:sp>
      <p:sp>
        <p:nvSpPr>
          <p:cNvPr id="3" name="Content Placeholder 2"/>
          <p:cNvSpPr>
            <a:spLocks noGrp="1"/>
          </p:cNvSpPr>
          <p:nvPr>
            <p:ph idx="1"/>
          </p:nvPr>
        </p:nvSpPr>
        <p:spPr/>
        <p:txBody>
          <a:bodyPr/>
          <a:lstStyle/>
          <a:p>
            <a:r>
              <a:rPr lang="en-AU" dirty="0"/>
              <a:t>Strategy has had </a:t>
            </a:r>
            <a:r>
              <a:rPr lang="en-AU" b="1" dirty="0"/>
              <a:t>very little effect </a:t>
            </a:r>
            <a:r>
              <a:rPr lang="en-AU" dirty="0"/>
              <a:t>so </a:t>
            </a:r>
            <a:r>
              <a:rPr lang="en-AU" dirty="0" smtClean="0"/>
              <a:t>far</a:t>
            </a:r>
          </a:p>
          <a:p>
            <a:r>
              <a:rPr lang="en-AU" b="1" dirty="0" smtClean="0"/>
              <a:t>External stakeholders have not been widely partnered with </a:t>
            </a:r>
            <a:r>
              <a:rPr lang="en-AU" dirty="0" smtClean="0"/>
              <a:t>to engage with Aboriginal consumers</a:t>
            </a:r>
          </a:p>
          <a:p>
            <a:r>
              <a:rPr lang="en-AU" b="1" dirty="0" smtClean="0"/>
              <a:t>Relationships </a:t>
            </a:r>
            <a:r>
              <a:rPr lang="en-AU" dirty="0" smtClean="0"/>
              <a:t>between Country Health and local organisations need </a:t>
            </a:r>
            <a:r>
              <a:rPr lang="en-AU" b="1" dirty="0" smtClean="0"/>
              <a:t>to be strengthened</a:t>
            </a:r>
          </a:p>
          <a:p>
            <a:r>
              <a:rPr lang="en-AU" dirty="0" smtClean="0"/>
              <a:t>More </a:t>
            </a:r>
            <a:r>
              <a:rPr lang="en-AU" b="1" dirty="0" smtClean="0"/>
              <a:t>decisions </a:t>
            </a:r>
            <a:r>
              <a:rPr lang="en-AU" dirty="0" smtClean="0"/>
              <a:t>need to be </a:t>
            </a:r>
            <a:r>
              <a:rPr lang="en-AU" b="1" dirty="0" smtClean="0"/>
              <a:t>made by communities</a:t>
            </a:r>
            <a:endParaRPr lang="en-AU" dirty="0" smtClean="0"/>
          </a:p>
        </p:txBody>
      </p:sp>
    </p:spTree>
    <p:extLst>
      <p:ext uri="{BB962C8B-B14F-4D97-AF65-F5344CB8AC3E}">
        <p14:creationId xmlns:p14="http://schemas.microsoft.com/office/powerpoint/2010/main" val="159536276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dirty="0" smtClean="0"/>
              <a:t>Key </a:t>
            </a:r>
            <a:r>
              <a:rPr lang="en-AU" dirty="0"/>
              <a:t>r</a:t>
            </a:r>
            <a:r>
              <a:rPr lang="en-AU" dirty="0" smtClean="0"/>
              <a:t>ecommendations</a:t>
            </a:r>
            <a:endParaRPr lang="en-AU" dirty="0"/>
          </a:p>
        </p:txBody>
      </p:sp>
    </p:spTree>
    <p:extLst>
      <p:ext uri="{BB962C8B-B14F-4D97-AF65-F5344CB8AC3E}">
        <p14:creationId xmlns:p14="http://schemas.microsoft.com/office/powerpoint/2010/main" val="311478531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Recommendations</a:t>
            </a:r>
            <a:endParaRPr lang="en-AU" dirty="0"/>
          </a:p>
        </p:txBody>
      </p:sp>
      <p:sp>
        <p:nvSpPr>
          <p:cNvPr id="3" name="Content Placeholder 2"/>
          <p:cNvSpPr>
            <a:spLocks noGrp="1"/>
          </p:cNvSpPr>
          <p:nvPr>
            <p:ph idx="1"/>
          </p:nvPr>
        </p:nvSpPr>
        <p:spPr/>
        <p:txBody>
          <a:bodyPr/>
          <a:lstStyle/>
          <a:p>
            <a:r>
              <a:rPr lang="en-AU" dirty="0" smtClean="0"/>
              <a:t>Opportunities to </a:t>
            </a:r>
            <a:r>
              <a:rPr lang="en-AU" b="1" dirty="0" smtClean="0"/>
              <a:t>build partnerships </a:t>
            </a:r>
            <a:r>
              <a:rPr lang="en-AU" dirty="0" smtClean="0"/>
              <a:t>with Aboriginal Community-Controlled Health Organisations</a:t>
            </a:r>
          </a:p>
          <a:p>
            <a:r>
              <a:rPr lang="en-AU" dirty="0" smtClean="0"/>
              <a:t>More effective use to be made of the </a:t>
            </a:r>
            <a:r>
              <a:rPr lang="en-AU" b="1" dirty="0" smtClean="0"/>
              <a:t>Aboriginal Experts by Experience </a:t>
            </a:r>
            <a:r>
              <a:rPr lang="en-AU" dirty="0" smtClean="0"/>
              <a:t>register</a:t>
            </a:r>
          </a:p>
          <a:p>
            <a:r>
              <a:rPr lang="en-AU" dirty="0" smtClean="0"/>
              <a:t>Embed </a:t>
            </a:r>
            <a:r>
              <a:rPr lang="en-AU" b="1" dirty="0" smtClean="0"/>
              <a:t>culture </a:t>
            </a:r>
            <a:r>
              <a:rPr lang="en-AU" dirty="0" smtClean="0"/>
              <a:t>of human rights-based and reconciliatory awareness</a:t>
            </a:r>
          </a:p>
          <a:p>
            <a:r>
              <a:rPr lang="en-AU" dirty="0" smtClean="0"/>
              <a:t>Target better alignment with national </a:t>
            </a:r>
            <a:r>
              <a:rPr lang="en-AU" b="1" dirty="0" smtClean="0"/>
              <a:t>health quality standards</a:t>
            </a:r>
            <a:endParaRPr lang="en-AU" b="1" dirty="0"/>
          </a:p>
        </p:txBody>
      </p:sp>
    </p:spTree>
    <p:extLst>
      <p:ext uri="{BB962C8B-B14F-4D97-AF65-F5344CB8AC3E}">
        <p14:creationId xmlns:p14="http://schemas.microsoft.com/office/powerpoint/2010/main" val="204355195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Recommendations</a:t>
            </a:r>
            <a:endParaRPr lang="en-AU" dirty="0"/>
          </a:p>
        </p:txBody>
      </p:sp>
      <p:sp>
        <p:nvSpPr>
          <p:cNvPr id="3" name="Content Placeholder 2"/>
          <p:cNvSpPr>
            <a:spLocks noGrp="1"/>
          </p:cNvSpPr>
          <p:nvPr>
            <p:ph idx="1"/>
          </p:nvPr>
        </p:nvSpPr>
        <p:spPr/>
        <p:txBody>
          <a:bodyPr/>
          <a:lstStyle/>
          <a:p>
            <a:r>
              <a:rPr lang="en-AU" dirty="0" smtClean="0"/>
              <a:t>Strategic work needed to respect </a:t>
            </a:r>
            <a:r>
              <a:rPr lang="en-AU" b="1" dirty="0" smtClean="0"/>
              <a:t>regional diversity </a:t>
            </a:r>
            <a:r>
              <a:rPr lang="en-AU" dirty="0" smtClean="0"/>
              <a:t>of Aboriginal people and communities – ways of engagement, program design and delivery</a:t>
            </a:r>
          </a:p>
          <a:p>
            <a:r>
              <a:rPr lang="en-AU" b="1" dirty="0" smtClean="0"/>
              <a:t>More Aboriginal staff</a:t>
            </a:r>
            <a:r>
              <a:rPr lang="en-AU" dirty="0" smtClean="0"/>
              <a:t> required</a:t>
            </a:r>
            <a:endParaRPr lang="en-AU" b="1" dirty="0" smtClean="0"/>
          </a:p>
          <a:p>
            <a:r>
              <a:rPr lang="en-AU" dirty="0" smtClean="0"/>
              <a:t>Audit </a:t>
            </a:r>
            <a:r>
              <a:rPr lang="en-AU" b="1" dirty="0" smtClean="0"/>
              <a:t>systemic racism </a:t>
            </a:r>
            <a:r>
              <a:rPr lang="en-AU" dirty="0" smtClean="0"/>
              <a:t>and take action to eliminate it</a:t>
            </a:r>
            <a:endParaRPr lang="en-AU" b="1" dirty="0" smtClean="0"/>
          </a:p>
          <a:p>
            <a:r>
              <a:rPr lang="en-AU" dirty="0" smtClean="0"/>
              <a:t>Be sure to (continue to) </a:t>
            </a:r>
            <a:r>
              <a:rPr lang="en-AU" b="1" dirty="0" smtClean="0"/>
              <a:t>review and evaluate </a:t>
            </a:r>
            <a:r>
              <a:rPr lang="en-AU" dirty="0" smtClean="0"/>
              <a:t>the Strategy</a:t>
            </a:r>
          </a:p>
          <a:p>
            <a:endParaRPr lang="en-AU" dirty="0"/>
          </a:p>
        </p:txBody>
      </p:sp>
    </p:spTree>
    <p:extLst>
      <p:ext uri="{BB962C8B-B14F-4D97-AF65-F5344CB8AC3E}">
        <p14:creationId xmlns:p14="http://schemas.microsoft.com/office/powerpoint/2010/main" val="126319679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Recommendations</a:t>
            </a:r>
            <a:endParaRPr lang="en-AU" dirty="0"/>
          </a:p>
        </p:txBody>
      </p:sp>
      <p:sp>
        <p:nvSpPr>
          <p:cNvPr id="3" name="Content Placeholder 2"/>
          <p:cNvSpPr>
            <a:spLocks noGrp="1"/>
          </p:cNvSpPr>
          <p:nvPr>
            <p:ph idx="1"/>
          </p:nvPr>
        </p:nvSpPr>
        <p:spPr/>
        <p:txBody>
          <a:bodyPr/>
          <a:lstStyle/>
          <a:p>
            <a:r>
              <a:rPr lang="en-AU" dirty="0" smtClean="0"/>
              <a:t>Strategic work needed to respect </a:t>
            </a:r>
            <a:r>
              <a:rPr lang="en-AU" b="1" dirty="0" smtClean="0"/>
              <a:t>regional diversity </a:t>
            </a:r>
            <a:r>
              <a:rPr lang="en-AU" dirty="0" smtClean="0"/>
              <a:t>of Aboriginal people and communities – ways of engagement, program design and delivery</a:t>
            </a:r>
          </a:p>
          <a:p>
            <a:r>
              <a:rPr lang="en-AU" b="1" dirty="0" smtClean="0"/>
              <a:t>More Aboriginal staff</a:t>
            </a:r>
            <a:r>
              <a:rPr lang="en-AU" dirty="0" smtClean="0"/>
              <a:t> required</a:t>
            </a:r>
            <a:endParaRPr lang="en-AU" b="1" dirty="0" smtClean="0"/>
          </a:p>
          <a:p>
            <a:r>
              <a:rPr lang="en-AU" dirty="0" smtClean="0"/>
              <a:t>Audit </a:t>
            </a:r>
            <a:r>
              <a:rPr lang="en-AU" b="1" dirty="0" smtClean="0"/>
              <a:t>systemic racism </a:t>
            </a:r>
            <a:r>
              <a:rPr lang="en-AU" dirty="0" smtClean="0"/>
              <a:t>and take action to eliminate it</a:t>
            </a:r>
            <a:endParaRPr lang="en-AU" b="1" dirty="0" smtClean="0"/>
          </a:p>
          <a:p>
            <a:r>
              <a:rPr lang="en-AU" dirty="0" smtClean="0"/>
              <a:t>Be sure to (continue to) </a:t>
            </a:r>
            <a:r>
              <a:rPr lang="en-AU" b="1" dirty="0" smtClean="0"/>
              <a:t>review and evaluate </a:t>
            </a:r>
            <a:r>
              <a:rPr lang="en-AU" dirty="0" smtClean="0"/>
              <a:t>the Strategy</a:t>
            </a:r>
          </a:p>
          <a:p>
            <a:endParaRPr lang="en-AU" dirty="0"/>
          </a:p>
        </p:txBody>
      </p:sp>
    </p:spTree>
    <p:extLst>
      <p:ext uri="{BB962C8B-B14F-4D97-AF65-F5344CB8AC3E}">
        <p14:creationId xmlns:p14="http://schemas.microsoft.com/office/powerpoint/2010/main" val="64480445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Recommendations</a:t>
            </a:r>
            <a:endParaRPr lang="en-AU" dirty="0"/>
          </a:p>
        </p:txBody>
      </p:sp>
      <p:sp>
        <p:nvSpPr>
          <p:cNvPr id="4" name="Content Placeholder 3"/>
          <p:cNvSpPr>
            <a:spLocks noGrp="1"/>
          </p:cNvSpPr>
          <p:nvPr>
            <p:ph idx="1"/>
          </p:nvPr>
        </p:nvSpPr>
        <p:spPr>
          <a:xfrm>
            <a:off x="457200" y="1557338"/>
            <a:ext cx="3250704" cy="719534"/>
          </a:xfrm>
        </p:spPr>
        <p:txBody>
          <a:bodyPr/>
          <a:lstStyle/>
          <a:p>
            <a:r>
              <a:rPr lang="en-AU" dirty="0" smtClean="0"/>
              <a:t>New health landscape in country South Australia</a:t>
            </a:r>
            <a:endParaRPr lang="en-AU" dirty="0"/>
          </a:p>
        </p:txBody>
      </p:sp>
      <p:sp>
        <p:nvSpPr>
          <p:cNvPr id="5" name="Content Placeholder 4"/>
          <p:cNvSpPr>
            <a:spLocks noGrp="1"/>
          </p:cNvSpPr>
          <p:nvPr>
            <p:ph idx="13"/>
          </p:nvPr>
        </p:nvSpPr>
        <p:spPr>
          <a:xfrm>
            <a:off x="467544" y="2492896"/>
            <a:ext cx="3456384" cy="1656184"/>
          </a:xfrm>
        </p:spPr>
        <p:txBody>
          <a:bodyPr/>
          <a:lstStyle/>
          <a:p>
            <a:pPr marL="342900" indent="-342900">
              <a:buFont typeface="Calibri" panose="020F0502020204030204" pitchFamily="34" charset="0"/>
              <a:buChar char="&gt;"/>
            </a:pPr>
            <a:r>
              <a:rPr lang="en-AU" dirty="0" smtClean="0"/>
              <a:t>New LHNs: duty to develop consumer and community engagement strategies</a:t>
            </a:r>
          </a:p>
          <a:p>
            <a:pPr marL="342900" indent="-342900">
              <a:buFont typeface="Calibri" panose="020F0502020204030204" pitchFamily="34" charset="0"/>
              <a:buChar char="&gt;"/>
            </a:pPr>
            <a:r>
              <a:rPr lang="en-AU" dirty="0" smtClean="0"/>
              <a:t>This review is an evidence base</a:t>
            </a:r>
          </a:p>
        </p:txBody>
      </p:sp>
      <p:pic>
        <p:nvPicPr>
          <p:cNvPr id="1026" name="Picture 2" descr="\\dhgsf05\users$\awineb01\Desktop\regions_reduced.png"/>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rcRect t="10237" b="11449"/>
          <a:stretch/>
        </p:blipFill>
        <p:spPr bwMode="auto">
          <a:xfrm>
            <a:off x="3779912" y="952501"/>
            <a:ext cx="3785624" cy="4191000"/>
          </a:xfrm>
          <a:prstGeom prst="rect">
            <a:avLst/>
          </a:prstGeom>
          <a:noFill/>
          <a:extLst>
            <a:ext uri="{909E8E84-426E-40DD-AFC4-6F175D3DCCD1}">
              <a14:hiddenFill xmlns:a14="http://schemas.microsoft.com/office/drawing/2010/main">
                <a:solidFill>
                  <a:srgbClr val="FFFFFF"/>
                </a:solidFill>
              </a14:hiddenFill>
            </a:ext>
          </a:extLst>
        </p:spPr>
      </p:pic>
      <p:sp>
        <p:nvSpPr>
          <p:cNvPr id="7" name="Content Placeholder 4"/>
          <p:cNvSpPr>
            <a:spLocks noGrp="1"/>
          </p:cNvSpPr>
          <p:nvPr>
            <p:ph idx="13"/>
          </p:nvPr>
        </p:nvSpPr>
        <p:spPr>
          <a:xfrm>
            <a:off x="467544" y="4149080"/>
            <a:ext cx="5400600" cy="1224136"/>
          </a:xfrm>
        </p:spPr>
        <p:txBody>
          <a:bodyPr/>
          <a:lstStyle/>
          <a:p>
            <a:pPr marL="342900" indent="-342900">
              <a:buFont typeface="Calibri" panose="020F0502020204030204" pitchFamily="34" charset="0"/>
              <a:buChar char="&gt;"/>
            </a:pPr>
            <a:r>
              <a:rPr lang="en-AU" dirty="0"/>
              <a:t>Opportunity for </a:t>
            </a:r>
            <a:r>
              <a:rPr lang="en-AU" dirty="0" smtClean="0"/>
              <a:t>binding agreement </a:t>
            </a:r>
            <a:r>
              <a:rPr lang="en-AU" dirty="0"/>
              <a:t>on Aboriginal engagement between the centre and the new </a:t>
            </a:r>
            <a:r>
              <a:rPr lang="en-AU" dirty="0" smtClean="0"/>
              <a:t>LHNs</a:t>
            </a:r>
            <a:endParaRPr lang="en-AU" dirty="0"/>
          </a:p>
        </p:txBody>
      </p:sp>
    </p:spTree>
    <p:extLst>
      <p:ext uri="{BB962C8B-B14F-4D97-AF65-F5344CB8AC3E}">
        <p14:creationId xmlns:p14="http://schemas.microsoft.com/office/powerpoint/2010/main" val="16801818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Housekeeping</a:t>
            </a:r>
            <a:endParaRPr lang="en-AU" dirty="0"/>
          </a:p>
        </p:txBody>
      </p:sp>
      <p:sp>
        <p:nvSpPr>
          <p:cNvPr id="3" name="Content Placeholder 2"/>
          <p:cNvSpPr>
            <a:spLocks noGrp="1"/>
          </p:cNvSpPr>
          <p:nvPr>
            <p:ph idx="1"/>
          </p:nvPr>
        </p:nvSpPr>
        <p:spPr/>
        <p:txBody>
          <a:bodyPr/>
          <a:lstStyle/>
          <a:p>
            <a:r>
              <a:rPr lang="en-AU" dirty="0" smtClean="0"/>
              <a:t>This seminar will be recorded and published on our world-wide web site</a:t>
            </a:r>
          </a:p>
          <a:p>
            <a:r>
              <a:rPr lang="en-AU" dirty="0" smtClean="0"/>
              <a:t>Cellphones off or silent, please</a:t>
            </a:r>
          </a:p>
          <a:p>
            <a:r>
              <a:rPr lang="en-AU" dirty="0" smtClean="0"/>
              <a:t>Please mute your microphone unless speaking</a:t>
            </a:r>
          </a:p>
          <a:p>
            <a:r>
              <a:rPr lang="en-AU" dirty="0" smtClean="0"/>
              <a:t>In event of emergency alarm, follow your local procedures</a:t>
            </a:r>
          </a:p>
          <a:p>
            <a:r>
              <a:rPr lang="en-AU" dirty="0" smtClean="0"/>
              <a:t>Questions will be taken at the end</a:t>
            </a:r>
          </a:p>
        </p:txBody>
      </p:sp>
    </p:spTree>
    <p:extLst>
      <p:ext uri="{BB962C8B-B14F-4D97-AF65-F5344CB8AC3E}">
        <p14:creationId xmlns:p14="http://schemas.microsoft.com/office/powerpoint/2010/main" val="4005441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dirty="0" smtClean="0"/>
              <a:t>A personal view</a:t>
            </a:r>
            <a:endParaRPr lang="en-AU" dirty="0"/>
          </a:p>
        </p:txBody>
      </p:sp>
    </p:spTree>
    <p:extLst>
      <p:ext uri="{BB962C8B-B14F-4D97-AF65-F5344CB8AC3E}">
        <p14:creationId xmlns:p14="http://schemas.microsoft.com/office/powerpoint/2010/main" val="2981036555"/>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p:cNvSpPr>
            <a:spLocks noGrp="1"/>
          </p:cNvSpPr>
          <p:nvPr>
            <p:ph type="title"/>
          </p:nvPr>
        </p:nvSpPr>
        <p:spPr/>
        <p:txBody>
          <a:bodyPr/>
          <a:lstStyle/>
          <a:p>
            <a:r>
              <a:rPr lang="en-AU" dirty="0" smtClean="0"/>
              <a:t>Klynton Wanganeen</a:t>
            </a:r>
            <a:endParaRPr lang="en-AU"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1772816"/>
            <a:ext cx="5121275" cy="288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001422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dirty="0" smtClean="0"/>
              <a:t>Conclusions</a:t>
            </a:r>
            <a:endParaRPr lang="en-AU" dirty="0"/>
          </a:p>
        </p:txBody>
      </p:sp>
    </p:spTree>
    <p:extLst>
      <p:ext uri="{BB962C8B-B14F-4D97-AF65-F5344CB8AC3E}">
        <p14:creationId xmlns:p14="http://schemas.microsoft.com/office/powerpoint/2010/main" val="62241889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Bright spots</a:t>
            </a:r>
            <a:endParaRPr lang="en-AU" dirty="0"/>
          </a:p>
        </p:txBody>
      </p:sp>
      <p:sp>
        <p:nvSpPr>
          <p:cNvPr id="3" name="Content Placeholder 2"/>
          <p:cNvSpPr>
            <a:spLocks noGrp="1"/>
          </p:cNvSpPr>
          <p:nvPr>
            <p:ph idx="1"/>
          </p:nvPr>
        </p:nvSpPr>
        <p:spPr/>
        <p:txBody>
          <a:bodyPr/>
          <a:lstStyle/>
          <a:p>
            <a:r>
              <a:rPr lang="en-AU" dirty="0"/>
              <a:t>R</a:t>
            </a:r>
            <a:r>
              <a:rPr lang="en-AU" dirty="0" smtClean="0"/>
              <a:t>aised </a:t>
            </a:r>
            <a:r>
              <a:rPr lang="en-AU" dirty="0"/>
              <a:t>awareness of how to engage with health </a:t>
            </a:r>
            <a:r>
              <a:rPr lang="en-AU" dirty="0" smtClean="0"/>
              <a:t>services</a:t>
            </a:r>
          </a:p>
          <a:p>
            <a:r>
              <a:rPr lang="en-AU" dirty="0"/>
              <a:t>P</a:t>
            </a:r>
            <a:r>
              <a:rPr lang="en-AU" dirty="0" smtClean="0"/>
              <a:t>articipation </a:t>
            </a:r>
            <a:r>
              <a:rPr lang="en-AU" dirty="0"/>
              <a:t>by Aboriginal consumers and community </a:t>
            </a:r>
            <a:r>
              <a:rPr lang="en-AU" dirty="0" smtClean="0"/>
              <a:t>members: the Aboriginal </a:t>
            </a:r>
            <a:r>
              <a:rPr lang="en-AU" dirty="0"/>
              <a:t>Experts by Experience </a:t>
            </a:r>
            <a:r>
              <a:rPr lang="en-AU" dirty="0" smtClean="0"/>
              <a:t>register</a:t>
            </a:r>
          </a:p>
          <a:p>
            <a:r>
              <a:rPr lang="en-AU" dirty="0"/>
              <a:t>S</a:t>
            </a:r>
            <a:r>
              <a:rPr lang="en-AU" dirty="0" smtClean="0"/>
              <a:t>taff </a:t>
            </a:r>
            <a:r>
              <a:rPr lang="en-AU" dirty="0"/>
              <a:t>training and </a:t>
            </a:r>
            <a:r>
              <a:rPr lang="en-AU" dirty="0" smtClean="0"/>
              <a:t>development</a:t>
            </a:r>
            <a:endParaRPr lang="en-AU" dirty="0"/>
          </a:p>
        </p:txBody>
      </p:sp>
    </p:spTree>
    <p:extLst>
      <p:ext uri="{BB962C8B-B14F-4D97-AF65-F5344CB8AC3E}">
        <p14:creationId xmlns:p14="http://schemas.microsoft.com/office/powerpoint/2010/main" val="223192956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AU" dirty="0" smtClean="0"/>
              <a:t>Opportunities to improve</a:t>
            </a:r>
            <a:endParaRPr lang="en-AU" dirty="0"/>
          </a:p>
        </p:txBody>
      </p:sp>
      <p:sp>
        <p:nvSpPr>
          <p:cNvPr id="9" name="Content Placeholder 8"/>
          <p:cNvSpPr>
            <a:spLocks noGrp="1"/>
          </p:cNvSpPr>
          <p:nvPr>
            <p:ph idx="1"/>
          </p:nvPr>
        </p:nvSpPr>
        <p:spPr/>
        <p:txBody>
          <a:bodyPr/>
          <a:lstStyle/>
          <a:p>
            <a:r>
              <a:rPr lang="en-AU" dirty="0"/>
              <a:t>Aboriginal participation in the workforce</a:t>
            </a:r>
          </a:p>
          <a:p>
            <a:r>
              <a:rPr lang="en-AU" dirty="0"/>
              <a:t>community and consumers feeling supported to engage</a:t>
            </a:r>
          </a:p>
          <a:p>
            <a:r>
              <a:rPr lang="en-AU" dirty="0"/>
              <a:t>strategic relationship with Aboriginal Experts by Experience</a:t>
            </a:r>
          </a:p>
          <a:p>
            <a:r>
              <a:rPr lang="en-AU" dirty="0"/>
              <a:t>governance structures for the Strategy</a:t>
            </a:r>
          </a:p>
          <a:p>
            <a:r>
              <a:rPr lang="en-AU" dirty="0"/>
              <a:t>cultural competence across the </a:t>
            </a:r>
            <a:r>
              <a:rPr lang="en-AU" dirty="0" smtClean="0"/>
              <a:t>network</a:t>
            </a:r>
            <a:endParaRPr lang="en-AU" dirty="0"/>
          </a:p>
        </p:txBody>
      </p:sp>
    </p:spTree>
    <p:extLst>
      <p:ext uri="{BB962C8B-B14F-4D97-AF65-F5344CB8AC3E}">
        <p14:creationId xmlns:p14="http://schemas.microsoft.com/office/powerpoint/2010/main" val="5756152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Overall</a:t>
            </a:r>
            <a:endParaRPr lang="en-AU" dirty="0"/>
          </a:p>
        </p:txBody>
      </p:sp>
      <p:sp>
        <p:nvSpPr>
          <p:cNvPr id="3" name="Content Placeholder 2"/>
          <p:cNvSpPr>
            <a:spLocks noGrp="1"/>
          </p:cNvSpPr>
          <p:nvPr>
            <p:ph idx="1"/>
          </p:nvPr>
        </p:nvSpPr>
        <p:spPr/>
        <p:txBody>
          <a:bodyPr/>
          <a:lstStyle/>
          <a:p>
            <a:r>
              <a:rPr lang="en-AU" b="1" dirty="0" smtClean="0"/>
              <a:t>This is a good strategy</a:t>
            </a:r>
          </a:p>
          <a:p>
            <a:r>
              <a:rPr lang="en-AU" dirty="0" smtClean="0"/>
              <a:t>But implementation has been patchy</a:t>
            </a:r>
          </a:p>
          <a:p>
            <a:r>
              <a:rPr lang="en-AU" dirty="0" smtClean="0"/>
              <a:t>Some good things have flowed from it</a:t>
            </a:r>
          </a:p>
          <a:p>
            <a:r>
              <a:rPr lang="en-AU" dirty="0" smtClean="0"/>
              <a:t>But a lot more needs to be done</a:t>
            </a:r>
            <a:endParaRPr lang="en-AU" dirty="0"/>
          </a:p>
        </p:txBody>
      </p:sp>
    </p:spTree>
    <p:extLst>
      <p:ext uri="{BB962C8B-B14F-4D97-AF65-F5344CB8AC3E}">
        <p14:creationId xmlns:p14="http://schemas.microsoft.com/office/powerpoint/2010/main" val="742459434"/>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Next steps for the review</a:t>
            </a:r>
            <a:endParaRPr lang="en-AU" dirty="0"/>
          </a:p>
        </p:txBody>
      </p:sp>
      <p:sp>
        <p:nvSpPr>
          <p:cNvPr id="3" name="Content Placeholder 2"/>
          <p:cNvSpPr>
            <a:spLocks noGrp="1"/>
          </p:cNvSpPr>
          <p:nvPr>
            <p:ph idx="1"/>
          </p:nvPr>
        </p:nvSpPr>
        <p:spPr/>
        <p:txBody>
          <a:bodyPr/>
          <a:lstStyle/>
          <a:p>
            <a:r>
              <a:rPr lang="en-AU" dirty="0" smtClean="0"/>
              <a:t>Final HPC report by end of 2018</a:t>
            </a:r>
          </a:p>
          <a:p>
            <a:r>
              <a:rPr lang="en-AU" dirty="0" smtClean="0"/>
              <a:t>Key findings to be incorporated into HPC’s four-yearly review</a:t>
            </a:r>
          </a:p>
        </p:txBody>
      </p:sp>
    </p:spTree>
    <p:extLst>
      <p:ext uri="{BB962C8B-B14F-4D97-AF65-F5344CB8AC3E}">
        <p14:creationId xmlns:p14="http://schemas.microsoft.com/office/powerpoint/2010/main" val="2751465720"/>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50" name="Picture 2" descr="\\dhgsf02\HPC\HPC Secretariat\3.0  HPC Business\3.3  HPC Projects\3.3.7  Aboriginal Health\Aboriginal Health Case Studies\Dreamtime PR - SAH0003 Artwork FINAL.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528" y="0"/>
            <a:ext cx="9700751"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a:xfrm>
            <a:off x="2484439" y="2928937"/>
            <a:ext cx="6230966" cy="1076128"/>
          </a:xfrm>
          <a:solidFill>
            <a:srgbClr val="FFFFFF">
              <a:alpha val="94902"/>
            </a:srgbClr>
          </a:solidFill>
        </p:spPr>
        <p:txBody>
          <a:bodyPr/>
          <a:lstStyle/>
          <a:p>
            <a:r>
              <a:rPr lang="en-AU" dirty="0" smtClean="0"/>
              <a:t>Questions and</a:t>
            </a:r>
            <a:br>
              <a:rPr lang="en-AU" dirty="0" smtClean="0"/>
            </a:br>
            <a:r>
              <a:rPr lang="en-AU" dirty="0" smtClean="0"/>
              <a:t>discussion</a:t>
            </a:r>
            <a:endParaRPr lang="en-AU" dirty="0"/>
          </a:p>
        </p:txBody>
      </p:sp>
      <p:sp>
        <p:nvSpPr>
          <p:cNvPr id="5" name="Title 3"/>
          <p:cNvSpPr txBox="1">
            <a:spLocks/>
          </p:cNvSpPr>
          <p:nvPr/>
        </p:nvSpPr>
        <p:spPr bwMode="auto">
          <a:xfrm>
            <a:off x="457379" y="6034871"/>
            <a:ext cx="8424936" cy="460646"/>
          </a:xfrm>
          <a:prstGeom prst="rect">
            <a:avLst/>
          </a:prstGeom>
          <a:solidFill>
            <a:srgbClr val="FFFFFF">
              <a:alpha val="94902"/>
            </a:srgbClr>
          </a:solidFill>
          <a:ln>
            <a:noFill/>
          </a:ln>
          <a:extLst/>
        </p:spPr>
        <p:txBody>
          <a:bodyPr vert="horz" wrap="square" lIns="91440" tIns="45720" rIns="91440" bIns="45720" numCol="1" anchor="t" anchorCtr="0" compatLnSpc="1">
            <a:prstTxWarp prst="textNoShape">
              <a:avLst/>
            </a:prstTxWarp>
            <a:normAutofit/>
          </a:bodyPr>
          <a:lstStyle>
            <a:lvl1pPr algn="l" rtl="0" eaLnBrk="0" fontAlgn="base" hangingPunct="0">
              <a:spcBef>
                <a:spcPct val="0"/>
              </a:spcBef>
              <a:spcAft>
                <a:spcPct val="0"/>
              </a:spcAft>
              <a:defRPr sz="3200" b="0" kern="1200" cap="none" baseline="0">
                <a:solidFill>
                  <a:schemeClr val="accent1"/>
                </a:solidFill>
                <a:latin typeface="+mj-lt"/>
                <a:ea typeface="+mj-ea"/>
                <a:cs typeface="Arial" pitchFamily="34" charset="0"/>
              </a:defRPr>
            </a:lvl1pPr>
            <a:lvl2pPr algn="l" rtl="0" eaLnBrk="0" fontAlgn="base" hangingPunct="0">
              <a:spcBef>
                <a:spcPct val="0"/>
              </a:spcBef>
              <a:spcAft>
                <a:spcPct val="0"/>
              </a:spcAft>
              <a:defRPr sz="3200">
                <a:solidFill>
                  <a:srgbClr val="0092CF"/>
                </a:solidFill>
                <a:latin typeface="Arial" charset="0"/>
                <a:cs typeface="Arial" charset="0"/>
              </a:defRPr>
            </a:lvl2pPr>
            <a:lvl3pPr algn="l" rtl="0" eaLnBrk="0" fontAlgn="base" hangingPunct="0">
              <a:spcBef>
                <a:spcPct val="0"/>
              </a:spcBef>
              <a:spcAft>
                <a:spcPct val="0"/>
              </a:spcAft>
              <a:defRPr sz="3200">
                <a:solidFill>
                  <a:srgbClr val="0092CF"/>
                </a:solidFill>
                <a:latin typeface="Arial" charset="0"/>
                <a:cs typeface="Arial" charset="0"/>
              </a:defRPr>
            </a:lvl3pPr>
            <a:lvl4pPr algn="l" rtl="0" eaLnBrk="0" fontAlgn="base" hangingPunct="0">
              <a:spcBef>
                <a:spcPct val="0"/>
              </a:spcBef>
              <a:spcAft>
                <a:spcPct val="0"/>
              </a:spcAft>
              <a:defRPr sz="3200">
                <a:solidFill>
                  <a:srgbClr val="0092CF"/>
                </a:solidFill>
                <a:latin typeface="Arial" charset="0"/>
                <a:cs typeface="Arial" charset="0"/>
              </a:defRPr>
            </a:lvl4pPr>
            <a:lvl5pPr algn="l" rtl="0" eaLnBrk="0" fontAlgn="base" hangingPunct="0">
              <a:spcBef>
                <a:spcPct val="0"/>
              </a:spcBef>
              <a:spcAft>
                <a:spcPct val="0"/>
              </a:spcAft>
              <a:defRPr sz="3200">
                <a:solidFill>
                  <a:srgbClr val="0092CF"/>
                </a:solidFill>
                <a:latin typeface="Arial" charset="0"/>
                <a:cs typeface="Arial" charset="0"/>
              </a:defRPr>
            </a:lvl5pPr>
            <a:lvl6pPr marL="457200" algn="l" rtl="0" eaLnBrk="1" fontAlgn="base" hangingPunct="1">
              <a:spcBef>
                <a:spcPct val="0"/>
              </a:spcBef>
              <a:spcAft>
                <a:spcPct val="0"/>
              </a:spcAft>
              <a:defRPr sz="3200">
                <a:solidFill>
                  <a:srgbClr val="0092CF"/>
                </a:solidFill>
                <a:latin typeface="Arial" charset="0"/>
                <a:cs typeface="Arial" charset="0"/>
              </a:defRPr>
            </a:lvl6pPr>
            <a:lvl7pPr marL="914400" algn="l" rtl="0" eaLnBrk="1" fontAlgn="base" hangingPunct="1">
              <a:spcBef>
                <a:spcPct val="0"/>
              </a:spcBef>
              <a:spcAft>
                <a:spcPct val="0"/>
              </a:spcAft>
              <a:defRPr sz="3200">
                <a:solidFill>
                  <a:srgbClr val="0092CF"/>
                </a:solidFill>
                <a:latin typeface="Arial" charset="0"/>
                <a:cs typeface="Arial" charset="0"/>
              </a:defRPr>
            </a:lvl7pPr>
            <a:lvl8pPr marL="1371600" algn="l" rtl="0" eaLnBrk="1" fontAlgn="base" hangingPunct="1">
              <a:spcBef>
                <a:spcPct val="0"/>
              </a:spcBef>
              <a:spcAft>
                <a:spcPct val="0"/>
              </a:spcAft>
              <a:defRPr sz="3200">
                <a:solidFill>
                  <a:srgbClr val="0092CF"/>
                </a:solidFill>
                <a:latin typeface="Arial" charset="0"/>
                <a:cs typeface="Arial" charset="0"/>
              </a:defRPr>
            </a:lvl8pPr>
            <a:lvl9pPr marL="1828800" algn="l" rtl="0" eaLnBrk="1" fontAlgn="base" hangingPunct="1">
              <a:spcBef>
                <a:spcPct val="0"/>
              </a:spcBef>
              <a:spcAft>
                <a:spcPct val="0"/>
              </a:spcAft>
              <a:defRPr sz="3200">
                <a:solidFill>
                  <a:srgbClr val="0092CF"/>
                </a:solidFill>
                <a:latin typeface="Arial" charset="0"/>
                <a:cs typeface="Arial" charset="0"/>
              </a:defRPr>
            </a:lvl9pPr>
          </a:lstStyle>
          <a:p>
            <a:r>
              <a:rPr lang="en-AU" sz="2200" dirty="0" smtClean="0"/>
              <a:t>Artwork: Jordan Lovegrove, Ngarrindjeri, Dreamtime Public Relations</a:t>
            </a:r>
            <a:endParaRPr lang="en-AU" sz="2200" dirty="0"/>
          </a:p>
        </p:txBody>
      </p:sp>
    </p:spTree>
    <p:extLst>
      <p:ext uri="{BB962C8B-B14F-4D97-AF65-F5344CB8AC3E}">
        <p14:creationId xmlns:p14="http://schemas.microsoft.com/office/powerpoint/2010/main" val="37722409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Your host</a:t>
            </a:r>
            <a:endParaRPr lang="en-AU" dirty="0"/>
          </a:p>
        </p:txBody>
      </p:sp>
      <p:sp>
        <p:nvSpPr>
          <p:cNvPr id="3" name="Content Placeholder 2"/>
          <p:cNvSpPr>
            <a:spLocks noGrp="1"/>
          </p:cNvSpPr>
          <p:nvPr>
            <p:ph idx="1"/>
          </p:nvPr>
        </p:nvSpPr>
        <p:spPr/>
        <p:txBody>
          <a:bodyPr/>
          <a:lstStyle/>
          <a:p>
            <a:r>
              <a:rPr lang="en-AU" dirty="0" smtClean="0"/>
              <a:t>Professor Lisa Jackson Pulver </a:t>
            </a:r>
            <a:r>
              <a:rPr lang="en-AU" cap="small" dirty="0" smtClean="0"/>
              <a:t>am</a:t>
            </a:r>
            <a:endParaRPr lang="en-AU" cap="small" dirty="0"/>
          </a:p>
        </p:txBody>
      </p:sp>
      <p:sp>
        <p:nvSpPr>
          <p:cNvPr id="5" name="Content Placeholder 4"/>
          <p:cNvSpPr>
            <a:spLocks noGrp="1"/>
          </p:cNvSpPr>
          <p:nvPr>
            <p:ph idx="14"/>
          </p:nvPr>
        </p:nvSpPr>
        <p:spPr/>
        <p:txBody>
          <a:bodyPr/>
          <a:lstStyle/>
          <a:p>
            <a:r>
              <a:rPr lang="en-AU" dirty="0" smtClean="0"/>
              <a:t>Western Sydney University</a:t>
            </a:r>
          </a:p>
          <a:p>
            <a:pPr marL="342900" indent="-342900">
              <a:buFont typeface="Calibri" panose="020F0502020204030204" pitchFamily="34" charset="0"/>
              <a:buChar char="&gt;"/>
            </a:pPr>
            <a:r>
              <a:rPr lang="en-AU" sz="1800" dirty="0" smtClean="0"/>
              <a:t>Pro Vice-Chancellor, Engagement</a:t>
            </a:r>
          </a:p>
          <a:p>
            <a:pPr marL="342900" indent="-342900">
              <a:buFont typeface="Calibri" panose="020F0502020204030204" pitchFamily="34" charset="0"/>
              <a:buChar char="&gt;"/>
            </a:pPr>
            <a:r>
              <a:rPr lang="en-AU" sz="1800" dirty="0" smtClean="0"/>
              <a:t>Pro Vice-Chancellor, Aboriginal &amp; Torres Strait Islander Leadership</a:t>
            </a:r>
          </a:p>
          <a:p>
            <a:pPr marL="342900" indent="-342900">
              <a:buFont typeface="Calibri" panose="020F0502020204030204" pitchFamily="34" charset="0"/>
              <a:buChar char="&gt;"/>
            </a:pPr>
            <a:r>
              <a:rPr lang="en-AU" sz="1800" dirty="0" smtClean="0"/>
              <a:t>Provost, Paramatta South</a:t>
            </a:r>
          </a:p>
          <a:p>
            <a:endParaRPr lang="en-AU" sz="1100" dirty="0" smtClean="0"/>
          </a:p>
          <a:p>
            <a:r>
              <a:rPr lang="en-AU" dirty="0" smtClean="0"/>
              <a:t>University of Sydney </a:t>
            </a:r>
            <a:r>
              <a:rPr lang="en-AU" i="1" dirty="0" smtClean="0"/>
              <a:t>(from Oct 2018)</a:t>
            </a:r>
          </a:p>
          <a:p>
            <a:pPr marL="342900" indent="-342900">
              <a:buFont typeface="Calibri" panose="020F0502020204030204" pitchFamily="34" charset="0"/>
              <a:buChar char="&gt;"/>
            </a:pPr>
            <a:r>
              <a:rPr lang="en-AU" sz="1800" dirty="0" smtClean="0"/>
              <a:t>Deputy Vice-Chancellor</a:t>
            </a:r>
          </a:p>
          <a:p>
            <a:endParaRPr lang="en-AU" sz="1100" dirty="0"/>
          </a:p>
          <a:p>
            <a:r>
              <a:rPr lang="en-AU" dirty="0" smtClean="0"/>
              <a:t>Health Performance Council</a:t>
            </a:r>
          </a:p>
          <a:p>
            <a:pPr marL="342900" indent="-342900">
              <a:buFont typeface="Calibri" panose="020F0502020204030204" pitchFamily="34" charset="0"/>
              <a:buChar char="&gt;"/>
            </a:pPr>
            <a:r>
              <a:rPr lang="en-AU" sz="1800" dirty="0" smtClean="0"/>
              <a:t>Member since 2012</a:t>
            </a:r>
          </a:p>
          <a:p>
            <a:endParaRPr lang="en-AU" dirty="0"/>
          </a:p>
        </p:txBody>
      </p:sp>
      <p:pic>
        <p:nvPicPr>
          <p:cNvPr id="17" name="Picture 3"/>
          <p:cNvPicPr>
            <a:picLocks noGrp="1" noChangeAspect="1" noChangeArrowheads="1"/>
          </p:cNvPicPr>
          <p:nvPr>
            <p:ph idx="13"/>
          </p:nvPr>
        </p:nvPicPr>
        <p:blipFill rotWithShape="1">
          <a:blip r:embed="rId3">
            <a:extLst>
              <a:ext uri="{28A0092B-C50C-407E-A947-70E740481C1C}">
                <a14:useLocalDpi xmlns:a14="http://schemas.microsoft.com/office/drawing/2010/main" val="0"/>
              </a:ext>
            </a:extLst>
          </a:blip>
          <a:srcRect l="27836" t="14547" r="35738" b="13128"/>
          <a:stretch/>
        </p:blipFill>
        <p:spPr bwMode="auto">
          <a:xfrm>
            <a:off x="485915" y="1989138"/>
            <a:ext cx="2663545" cy="3527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30084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Seminar outline</a:t>
            </a:r>
            <a:endParaRPr lang="en-AU" dirty="0"/>
          </a:p>
        </p:txBody>
      </p:sp>
      <p:sp>
        <p:nvSpPr>
          <p:cNvPr id="3" name="Content Placeholder 2"/>
          <p:cNvSpPr>
            <a:spLocks noGrp="1"/>
          </p:cNvSpPr>
          <p:nvPr>
            <p:ph idx="1"/>
          </p:nvPr>
        </p:nvSpPr>
        <p:spPr/>
        <p:txBody>
          <a:bodyPr/>
          <a:lstStyle/>
          <a:p>
            <a:r>
              <a:rPr lang="en-AU" dirty="0" smtClean="0"/>
              <a:t>About the Health Performance Council</a:t>
            </a:r>
          </a:p>
          <a:p>
            <a:r>
              <a:rPr lang="en-AU" dirty="0" smtClean="0"/>
              <a:t>Background to this review</a:t>
            </a:r>
          </a:p>
          <a:p>
            <a:r>
              <a:rPr lang="en-AU" dirty="0" smtClean="0"/>
              <a:t>What we did</a:t>
            </a:r>
          </a:p>
          <a:p>
            <a:r>
              <a:rPr lang="en-AU" dirty="0" smtClean="0"/>
              <a:t>What we found</a:t>
            </a:r>
          </a:p>
          <a:p>
            <a:r>
              <a:rPr lang="en-AU" dirty="0" smtClean="0"/>
              <a:t>Our advice</a:t>
            </a:r>
          </a:p>
          <a:p>
            <a:r>
              <a:rPr lang="en-AU" dirty="0" smtClean="0"/>
              <a:t>Questions and discussion</a:t>
            </a:r>
          </a:p>
          <a:p>
            <a:endParaRPr lang="en-AU" dirty="0"/>
          </a:p>
        </p:txBody>
      </p:sp>
    </p:spTree>
    <p:extLst>
      <p:ext uri="{BB962C8B-B14F-4D97-AF65-F5344CB8AC3E}">
        <p14:creationId xmlns:p14="http://schemas.microsoft.com/office/powerpoint/2010/main" val="7361223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Health Performance Council</a:t>
            </a:r>
            <a:endParaRPr lang="en-AU" dirty="0"/>
          </a:p>
        </p:txBody>
      </p:sp>
      <p:sp>
        <p:nvSpPr>
          <p:cNvPr id="3" name="Content Placeholder 2"/>
          <p:cNvSpPr>
            <a:spLocks noGrp="1"/>
          </p:cNvSpPr>
          <p:nvPr>
            <p:ph idx="1"/>
          </p:nvPr>
        </p:nvSpPr>
        <p:spPr/>
        <p:txBody>
          <a:bodyPr/>
          <a:lstStyle/>
          <a:p>
            <a:r>
              <a:rPr lang="en-AU" dirty="0" smtClean="0"/>
              <a:t>Statutory body under Health Care Act 2008.</a:t>
            </a:r>
          </a:p>
          <a:p>
            <a:r>
              <a:rPr lang="en-AU" b="1" dirty="0" smtClean="0"/>
              <a:t>Advice to the Minister </a:t>
            </a:r>
            <a:r>
              <a:rPr lang="en-AU" dirty="0" smtClean="0"/>
              <a:t>for Health on </a:t>
            </a:r>
            <a:r>
              <a:rPr lang="en-AU" b="1" dirty="0" smtClean="0"/>
              <a:t>performance </a:t>
            </a:r>
            <a:r>
              <a:rPr lang="en-AU" dirty="0" smtClean="0"/>
              <a:t>of the health system, </a:t>
            </a:r>
            <a:r>
              <a:rPr lang="en-AU" b="1" dirty="0" smtClean="0"/>
              <a:t>health outcomes </a:t>
            </a:r>
            <a:r>
              <a:rPr lang="en-AU" dirty="0" smtClean="0"/>
              <a:t>for South Australians, and community and individual </a:t>
            </a:r>
            <a:r>
              <a:rPr lang="en-AU" b="1" dirty="0" smtClean="0"/>
              <a:t>engagement effectiveness</a:t>
            </a:r>
            <a:r>
              <a:rPr lang="en-AU" dirty="0" smtClean="0"/>
              <a:t>.</a:t>
            </a:r>
          </a:p>
          <a:p>
            <a:r>
              <a:rPr lang="en-AU" dirty="0" smtClean="0"/>
              <a:t>Publish </a:t>
            </a:r>
            <a:r>
              <a:rPr lang="en-AU" b="1" dirty="0" smtClean="0"/>
              <a:t>four-yearly reviews </a:t>
            </a:r>
            <a:r>
              <a:rPr lang="en-AU" dirty="0" smtClean="0"/>
              <a:t>of South Australian health system performance, case studies and other monitoring reports.</a:t>
            </a:r>
            <a:endParaRPr lang="en-AU" dirty="0"/>
          </a:p>
        </p:txBody>
      </p:sp>
    </p:spTree>
    <p:extLst>
      <p:ext uri="{BB962C8B-B14F-4D97-AF65-F5344CB8AC3E}">
        <p14:creationId xmlns:p14="http://schemas.microsoft.com/office/powerpoint/2010/main" val="3839330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001.PPT.HPC">
  <a:themeElements>
    <a:clrScheme name="HPC">
      <a:dk1>
        <a:sysClr val="windowText" lastClr="000000"/>
      </a:dk1>
      <a:lt1>
        <a:sysClr val="window" lastClr="FFFFFF"/>
      </a:lt1>
      <a:dk2>
        <a:srgbClr val="4D7399"/>
      </a:dk2>
      <a:lt2>
        <a:srgbClr val="EEECE1"/>
      </a:lt2>
      <a:accent1>
        <a:srgbClr val="4D7399"/>
      </a:accent1>
      <a:accent2>
        <a:srgbClr val="E77A35"/>
      </a:accent2>
      <a:accent3>
        <a:srgbClr val="7F7F7F"/>
      </a:accent3>
      <a:accent4>
        <a:srgbClr val="7F7F7F"/>
      </a:accent4>
      <a:accent5>
        <a:srgbClr val="7F7F7F"/>
      </a:accent5>
      <a:accent6>
        <a:srgbClr val="7F7F7F"/>
      </a:accent6>
      <a:hlink>
        <a:srgbClr val="0000FF"/>
      </a:hlink>
      <a:folHlink>
        <a:srgbClr val="800080"/>
      </a:folHlink>
    </a:clrScheme>
    <a:fontScheme name="HPC">
      <a:majorFont>
        <a:latin typeface="Calibri"/>
        <a:ea typeface="Calibri"/>
        <a:cs typeface=""/>
      </a:majorFont>
      <a:minorFont>
        <a:latin typeface="Calibri"/>
        <a:ea typeface="Calibr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1F497D"/>
        </a:dk2>
        <a:lt2>
          <a:srgbClr val="EEECE1"/>
        </a:lt2>
        <a:accent1>
          <a:srgbClr val="EF3A42"/>
        </a:accent1>
        <a:accent2>
          <a:srgbClr val="0092CF"/>
        </a:accent2>
        <a:accent3>
          <a:srgbClr val="FFFFFF"/>
        </a:accent3>
        <a:accent4>
          <a:srgbClr val="000000"/>
        </a:accent4>
        <a:accent5>
          <a:srgbClr val="F6AEB0"/>
        </a:accent5>
        <a:accent6>
          <a:srgbClr val="0084BB"/>
        </a:accent6>
        <a:hlink>
          <a:srgbClr val="7BC143"/>
        </a:hlink>
        <a:folHlink>
          <a:srgbClr val="FFCD33"/>
        </a:folHlink>
      </a:clrScheme>
      <a:clrMap bg1="lt1" tx1="dk1" bg2="lt2" tx2="dk2" accent1="accent1" accent2="accent2" accent3="accent3" accent4="accent4" accent5="accent5" accent6="accent6" hlink="hlink" folHlink="folHlink"/>
    </a:extraClrScheme>
    <a:extraClrScheme>
      <a:clrScheme name="Office Theme 3">
        <a:dk1>
          <a:srgbClr val="ACA095"/>
        </a:dk1>
        <a:lt1>
          <a:srgbClr val="FFFFFF"/>
        </a:lt1>
        <a:dk2>
          <a:srgbClr val="1F497D"/>
        </a:dk2>
        <a:lt2>
          <a:srgbClr val="EEECE1"/>
        </a:lt2>
        <a:accent1>
          <a:srgbClr val="EF3A42"/>
        </a:accent1>
        <a:accent2>
          <a:srgbClr val="0092CF"/>
        </a:accent2>
        <a:accent3>
          <a:srgbClr val="FFFFFF"/>
        </a:accent3>
        <a:accent4>
          <a:srgbClr val="92887E"/>
        </a:accent4>
        <a:accent5>
          <a:srgbClr val="F6AEB0"/>
        </a:accent5>
        <a:accent6>
          <a:srgbClr val="0084BB"/>
        </a:accent6>
        <a:hlink>
          <a:srgbClr val="7BC143"/>
        </a:hlink>
        <a:folHlink>
          <a:srgbClr val="FFCD3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9867</TotalTime>
  <Words>4179</Words>
  <Application>Microsoft Office PowerPoint</Application>
  <PresentationFormat>On-screen Show (4:3)</PresentationFormat>
  <Paragraphs>677</Paragraphs>
  <Slides>67</Slides>
  <Notes>67</Notes>
  <HiddenSlides>0</HiddenSlides>
  <MMClips>0</MMClips>
  <ScaleCrop>false</ScaleCrop>
  <HeadingPairs>
    <vt:vector size="4" baseType="variant">
      <vt:variant>
        <vt:lpstr>Theme</vt:lpstr>
      </vt:variant>
      <vt:variant>
        <vt:i4>1</vt:i4>
      </vt:variant>
      <vt:variant>
        <vt:lpstr>Slide Titles</vt:lpstr>
      </vt:variant>
      <vt:variant>
        <vt:i4>67</vt:i4>
      </vt:variant>
    </vt:vector>
  </HeadingPairs>
  <TitlesOfParts>
    <vt:vector size="68" baseType="lpstr">
      <vt:lpstr>001.PPT.HPC</vt:lpstr>
      <vt:lpstr>PowerPoint Presentation</vt:lpstr>
      <vt:lpstr>Acknowledgement</vt:lpstr>
      <vt:lpstr>Housekeeping</vt:lpstr>
      <vt:lpstr>Housekeeping</vt:lpstr>
      <vt:lpstr>Housekeeping</vt:lpstr>
      <vt:lpstr>Housekeeping</vt:lpstr>
      <vt:lpstr>Your host</vt:lpstr>
      <vt:lpstr>Seminar outline</vt:lpstr>
      <vt:lpstr>The Health Performance Council</vt:lpstr>
      <vt:lpstr>Background</vt:lpstr>
      <vt:lpstr>Context</vt:lpstr>
      <vt:lpstr>Context</vt:lpstr>
      <vt:lpstr>Context</vt:lpstr>
      <vt:lpstr>Context</vt:lpstr>
      <vt:lpstr>Context</vt:lpstr>
      <vt:lpstr>The review</vt:lpstr>
      <vt:lpstr>The review</vt:lpstr>
      <vt:lpstr>The review</vt:lpstr>
      <vt:lpstr>The review</vt:lpstr>
      <vt:lpstr>The review</vt:lpstr>
      <vt:lpstr>The review</vt:lpstr>
      <vt:lpstr>Methods</vt:lpstr>
      <vt:lpstr>Design</vt:lpstr>
      <vt:lpstr>Design</vt:lpstr>
      <vt:lpstr>Design</vt:lpstr>
      <vt:lpstr>Logic model</vt:lpstr>
      <vt:lpstr>Logic model</vt:lpstr>
      <vt:lpstr>Logic model</vt:lpstr>
      <vt:lpstr>Logic model</vt:lpstr>
      <vt:lpstr>Logic model</vt:lpstr>
      <vt:lpstr>Logic model</vt:lpstr>
      <vt:lpstr>Review</vt:lpstr>
      <vt:lpstr>Review</vt:lpstr>
      <vt:lpstr>Design</vt:lpstr>
      <vt:lpstr>The work</vt:lpstr>
      <vt:lpstr>Desktop review</vt:lpstr>
      <vt:lpstr>Desktop review</vt:lpstr>
      <vt:lpstr>Stakeholder surveys</vt:lpstr>
      <vt:lpstr>Stakeholder surveys</vt:lpstr>
      <vt:lpstr>Focus groups</vt:lpstr>
      <vt:lpstr>Limitations</vt:lpstr>
      <vt:lpstr>Key findings</vt:lpstr>
      <vt:lpstr>The Strategy’s design</vt:lpstr>
      <vt:lpstr>The Strategy’s design</vt:lpstr>
      <vt:lpstr>Individual awareness</vt:lpstr>
      <vt:lpstr>Individual awareness</vt:lpstr>
      <vt:lpstr>Individuals feeling supported</vt:lpstr>
      <vt:lpstr>Participation</vt:lpstr>
      <vt:lpstr>Participation</vt:lpstr>
      <vt:lpstr>Workforce</vt:lpstr>
      <vt:lpstr>Outcomes: workforce</vt:lpstr>
      <vt:lpstr>Outcomes: workforce</vt:lpstr>
      <vt:lpstr>Workforce</vt:lpstr>
      <vt:lpstr>Partnerships</vt:lpstr>
      <vt:lpstr>Key recommendations</vt:lpstr>
      <vt:lpstr>Recommendations</vt:lpstr>
      <vt:lpstr>Recommendations</vt:lpstr>
      <vt:lpstr>Recommendations</vt:lpstr>
      <vt:lpstr>Recommendations</vt:lpstr>
      <vt:lpstr>A personal view</vt:lpstr>
      <vt:lpstr>Klynton Wanganeen</vt:lpstr>
      <vt:lpstr>Conclusions</vt:lpstr>
      <vt:lpstr>Bright spots</vt:lpstr>
      <vt:lpstr>Opportunities to improve</vt:lpstr>
      <vt:lpstr>Overall</vt:lpstr>
      <vt:lpstr>Next steps for the review</vt:lpstr>
      <vt:lpstr>Questions and discussion</vt:lpstr>
    </vt:vector>
  </TitlesOfParts>
  <Company>Health Performance Council / Secretariat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Health Performance Council</dc:title>
  <dc:subject>Health Performance Council</dc:subject>
  <dc:creator>Health Performance Council / Secretariat</dc:creator>
  <cp:lastModifiedBy>Andrew Wineberg</cp:lastModifiedBy>
  <cp:revision>615</cp:revision>
  <cp:lastPrinted>2016-02-17T06:19:59Z</cp:lastPrinted>
  <dcterms:created xsi:type="dcterms:W3CDTF">2012-09-04T23:23:42Z</dcterms:created>
  <dcterms:modified xsi:type="dcterms:W3CDTF">2018-10-04T06:38:47Z</dcterms:modified>
  <cp:category>For Official Use Only - I2 - A2</cp:category>
</cp:coreProperties>
</file>